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73" r:id="rId4"/>
    <p:sldId id="274" r:id="rId5"/>
    <p:sldId id="258" r:id="rId6"/>
    <p:sldId id="283" r:id="rId7"/>
    <p:sldId id="280" r:id="rId8"/>
    <p:sldId id="277" r:id="rId9"/>
    <p:sldId id="278" r:id="rId10"/>
    <p:sldId id="289" r:id="rId11"/>
    <p:sldId id="263" r:id="rId12"/>
    <p:sldId id="267" r:id="rId13"/>
    <p:sldId id="281" r:id="rId14"/>
    <p:sldId id="282" r:id="rId15"/>
    <p:sldId id="284" r:id="rId16"/>
    <p:sldId id="285" r:id="rId17"/>
    <p:sldId id="286" r:id="rId18"/>
    <p:sldId id="287" r:id="rId19"/>
    <p:sldId id="288" r:id="rId20"/>
    <p:sldId id="290" r:id="rId21"/>
    <p:sldId id="276" r:id="rId22"/>
    <p:sldId id="291" r:id="rId23"/>
    <p:sldId id="295" r:id="rId24"/>
    <p:sldId id="296" r:id="rId25"/>
    <p:sldId id="297" r:id="rId26"/>
    <p:sldId id="266" r:id="rId27"/>
    <p:sldId id="301" r:id="rId28"/>
    <p:sldId id="300" r:id="rId29"/>
    <p:sldId id="299" r:id="rId30"/>
    <p:sldId id="294" r:id="rId31"/>
    <p:sldId id="293" r:id="rId32"/>
    <p:sldId id="292" r:id="rId33"/>
    <p:sldId id="260" r:id="rId34"/>
    <p:sldId id="259" r:id="rId35"/>
    <p:sldId id="262" r:id="rId36"/>
    <p:sldId id="261" r:id="rId37"/>
    <p:sldId id="268" r:id="rId38"/>
    <p:sldId id="264" r:id="rId39"/>
  </p:sldIdLst>
  <p:sldSz cx="9144000" cy="6858000" type="screen4x3"/>
  <p:notesSz cx="6858000" cy="99456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24" d="100"/>
          <a:sy n="124" d="100"/>
        </p:scale>
        <p:origin x="-1158" y="-84"/>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ja-JP"/>
  <c:chart>
    <c:autoTitleDeleted val="1"/>
    <c:plotArea>
      <c:layout>
        <c:manualLayout>
          <c:layoutTarget val="inner"/>
          <c:xMode val="edge"/>
          <c:yMode val="edge"/>
          <c:x val="0.13429908250935124"/>
          <c:y val="9.6466542037573239E-2"/>
          <c:w val="0.84365475595304262"/>
          <c:h val="0.74432844457632563"/>
        </c:manualLayout>
      </c:layout>
      <c:lineChart>
        <c:grouping val="standard"/>
        <c:ser>
          <c:idx val="1"/>
          <c:order val="0"/>
          <c:tx>
            <c:strRef>
              <c:f>Sheet1!$B$1</c:f>
              <c:strCache>
                <c:ptCount val="1"/>
                <c:pt idx="0">
                  <c:v>タイトル数</c:v>
                </c:pt>
              </c:strCache>
            </c:strRef>
          </c:tx>
          <c:dLbls>
            <c:dLbl>
              <c:idx val="0"/>
              <c:layout>
                <c:manualLayout>
                  <c:x val="-3.312278904790357E-2"/>
                  <c:y val="-6.1732718539678787E-2"/>
                </c:manualLayout>
              </c:layout>
              <c:spPr/>
              <c:txPr>
                <a:bodyPr/>
                <a:lstStyle/>
                <a:p>
                  <a:pPr>
                    <a:defRPr sz="1600"/>
                  </a:pPr>
                  <a:endParaRPr lang="ja-JP"/>
                </a:p>
              </c:txPr>
              <c:showVal val="1"/>
            </c:dLbl>
            <c:dLbl>
              <c:idx val="1"/>
              <c:layout>
                <c:manualLayout>
                  <c:x val="-2.4985649742621234E-2"/>
                  <c:y val="-1.6836195965366858E-2"/>
                </c:manualLayout>
              </c:layout>
              <c:showVal val="1"/>
            </c:dLbl>
            <c:dLbl>
              <c:idx val="2"/>
              <c:layout>
                <c:manualLayout>
                  <c:x val="-2.4985649742621234E-2"/>
                  <c:y val="-4.4896522574311863E-2"/>
                </c:manualLayout>
              </c:layout>
              <c:showVal val="1"/>
            </c:dLbl>
            <c:dLbl>
              <c:idx val="3"/>
              <c:layout>
                <c:manualLayout>
                  <c:x val="-3.3804114357664054E-2"/>
                  <c:y val="-7.5763102791604794E-2"/>
                </c:manualLayout>
              </c:layout>
              <c:showVal val="1"/>
            </c:dLbl>
            <c:dLbl>
              <c:idx val="4"/>
              <c:layout>
                <c:manualLayout>
                  <c:x val="-3.3804114357664033E-2"/>
                  <c:y val="-2.5254293948050392E-2"/>
                </c:manualLayout>
              </c:layout>
              <c:showVal val="1"/>
            </c:dLbl>
            <c:dLbl>
              <c:idx val="5"/>
              <c:layout>
                <c:manualLayout>
                  <c:x val="-3.5273858460171219E-2"/>
                  <c:y val="-3.6478424591628401E-2"/>
                </c:manualLayout>
              </c:layout>
              <c:showVal val="1"/>
            </c:dLbl>
            <c:dLbl>
              <c:idx val="6"/>
              <c:layout>
                <c:manualLayout>
                  <c:x val="-2.6455393845128398E-2"/>
                  <c:y val="-5.0508587896100805E-2"/>
                </c:manualLayout>
              </c:layout>
              <c:showVal val="1"/>
            </c:dLbl>
            <c:dLbl>
              <c:idx val="7"/>
              <c:layout>
                <c:manualLayout>
                  <c:x val="-2.6455393845128398E-2"/>
                  <c:y val="-2.5254293948050392E-2"/>
                </c:manualLayout>
              </c:layout>
              <c:showVal val="1"/>
            </c:dLbl>
            <c:dLbl>
              <c:idx val="8"/>
              <c:layout>
                <c:manualLayout>
                  <c:x val="-2.7925137947635452E-2"/>
                  <c:y val="-4.7702555235206369E-2"/>
                </c:manualLayout>
              </c:layout>
              <c:showVal val="1"/>
            </c:dLbl>
            <c:dLbl>
              <c:idx val="9"/>
              <c:layout>
                <c:manualLayout>
                  <c:x val="-3.6743602562678335E-2"/>
                  <c:y val="-6.4538751200573133E-2"/>
                </c:manualLayout>
              </c:layout>
              <c:showVal val="1"/>
            </c:dLbl>
            <c:dLbl>
              <c:idx val="10"/>
              <c:layout>
                <c:manualLayout>
                  <c:x val="-3.6743602562678335E-2"/>
                  <c:y val="-2.2448261287155984E-2"/>
                </c:manualLayout>
              </c:layout>
              <c:showVal val="1"/>
            </c:dLbl>
            <c:dLbl>
              <c:idx val="11"/>
              <c:layout>
                <c:manualLayout>
                  <c:x val="-4.5562067177721141E-2"/>
                  <c:y val="-4.2090489913417517E-2"/>
                </c:manualLayout>
              </c:layout>
              <c:showVal val="1"/>
            </c:dLbl>
            <c:dLbl>
              <c:idx val="13"/>
              <c:layout>
                <c:manualLayout>
                  <c:x val="-3.9683090767692553E-2"/>
                  <c:y val="-4.4896522574311946E-2"/>
                </c:manualLayout>
              </c:layout>
              <c:showVal val="1"/>
            </c:dLbl>
            <c:dLbl>
              <c:idx val="15"/>
              <c:layout>
                <c:manualLayout>
                  <c:x val="-6.3198996407806726E-2"/>
                  <c:y val="-2.8060326608944881E-2"/>
                </c:manualLayout>
              </c:layout>
              <c:showVal val="1"/>
            </c:dLbl>
            <c:dLbl>
              <c:idx val="16"/>
              <c:layout>
                <c:manualLayout>
                  <c:x val="1.4697441025071289E-3"/>
                  <c:y val="2.5254293948050392E-2"/>
                </c:manualLayout>
              </c:layout>
              <c:showVal val="1"/>
            </c:dLbl>
            <c:dLbl>
              <c:idx val="24"/>
              <c:layout>
                <c:manualLayout>
                  <c:x val="-1.957267571438049E-2"/>
                  <c:y val="-7.01508165223622E-2"/>
                </c:manualLayout>
              </c:layout>
              <c:spPr/>
              <c:txPr>
                <a:bodyPr/>
                <a:lstStyle/>
                <a:p>
                  <a:pPr>
                    <a:defRPr sz="2000"/>
                  </a:pPr>
                  <a:endParaRPr lang="ja-JP"/>
                </a:p>
              </c:txPr>
              <c:showVal val="1"/>
            </c:dLbl>
            <c:showVal val="1"/>
          </c:dLbls>
          <c:cat>
            <c:numRef>
              <c:f>Sheet1!$A$2:$A$26</c:f>
              <c:numCache>
                <c:formatCode>General</c:formatCode>
                <c:ptCount val="25"/>
                <c:pt idx="0">
                  <c:v>1988</c:v>
                </c:pt>
                <c:pt idx="1">
                  <c:v>1989</c:v>
                </c:pt>
                <c:pt idx="2">
                  <c:v>1990</c:v>
                </c:pt>
                <c:pt idx="3">
                  <c:v>1991</c:v>
                </c:pt>
                <c:pt idx="4">
                  <c:v>1992</c:v>
                </c:pt>
                <c:pt idx="5">
                  <c:v>1993</c:v>
                </c:pt>
                <c:pt idx="6">
                  <c:v>1994</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numCache>
            </c:numRef>
          </c:cat>
          <c:val>
            <c:numRef>
              <c:f>Sheet1!$B$2:$B$26</c:f>
              <c:numCache>
                <c:formatCode>#,##0_ </c:formatCode>
                <c:ptCount val="25"/>
                <c:pt idx="0">
                  <c:v>1900</c:v>
                </c:pt>
                <c:pt idx="1">
                  <c:v>2131</c:v>
                </c:pt>
                <c:pt idx="2">
                  <c:v>2350</c:v>
                </c:pt>
                <c:pt idx="3">
                  <c:v>2547</c:v>
                </c:pt>
                <c:pt idx="4">
                  <c:v>2941</c:v>
                </c:pt>
                <c:pt idx="5">
                  <c:v>3838</c:v>
                </c:pt>
                <c:pt idx="6">
                  <c:v>4115</c:v>
                </c:pt>
                <c:pt idx="7">
                  <c:v>5517</c:v>
                </c:pt>
                <c:pt idx="8">
                  <c:v>6661</c:v>
                </c:pt>
                <c:pt idx="9">
                  <c:v>8762</c:v>
                </c:pt>
                <c:pt idx="10">
                  <c:v>10332</c:v>
                </c:pt>
                <c:pt idx="11">
                  <c:v>14757</c:v>
                </c:pt>
                <c:pt idx="12">
                  <c:v>20935</c:v>
                </c:pt>
                <c:pt idx="13">
                  <c:v>27093</c:v>
                </c:pt>
                <c:pt idx="14">
                  <c:v>30000</c:v>
                </c:pt>
                <c:pt idx="15">
                  <c:v>39900</c:v>
                </c:pt>
                <c:pt idx="16">
                  <c:v>39000</c:v>
                </c:pt>
                <c:pt idx="17">
                  <c:v>45000</c:v>
                </c:pt>
                <c:pt idx="18">
                  <c:v>51446</c:v>
                </c:pt>
                <c:pt idx="19">
                  <c:v>56329</c:v>
                </c:pt>
                <c:pt idx="20">
                  <c:v>62061</c:v>
                </c:pt>
                <c:pt idx="21">
                  <c:v>68581</c:v>
                </c:pt>
                <c:pt idx="22">
                  <c:v>75768</c:v>
                </c:pt>
                <c:pt idx="23">
                  <c:v>83549</c:v>
                </c:pt>
                <c:pt idx="24">
                  <c:v>91301</c:v>
                </c:pt>
              </c:numCache>
            </c:numRef>
          </c:val>
        </c:ser>
        <c:marker val="1"/>
        <c:axId val="127060224"/>
        <c:axId val="128716800"/>
      </c:lineChart>
      <c:catAx>
        <c:axId val="127060224"/>
        <c:scaling>
          <c:orientation val="minMax"/>
        </c:scaling>
        <c:axPos val="b"/>
        <c:numFmt formatCode="General" sourceLinked="1"/>
        <c:tickLblPos val="nextTo"/>
        <c:txPr>
          <a:bodyPr/>
          <a:lstStyle/>
          <a:p>
            <a:pPr>
              <a:defRPr sz="2000"/>
            </a:pPr>
            <a:endParaRPr lang="ja-JP"/>
          </a:p>
        </c:txPr>
        <c:crossAx val="128716800"/>
        <c:crosses val="autoZero"/>
        <c:auto val="1"/>
        <c:lblAlgn val="ctr"/>
        <c:lblOffset val="100"/>
        <c:tickLblSkip val="1"/>
      </c:catAx>
      <c:valAx>
        <c:axId val="128716800"/>
        <c:scaling>
          <c:orientation val="minMax"/>
        </c:scaling>
        <c:axPos val="l"/>
        <c:majorGridlines/>
        <c:numFmt formatCode="#,##0_ " sourceLinked="1"/>
        <c:tickLblPos val="nextTo"/>
        <c:txPr>
          <a:bodyPr/>
          <a:lstStyle/>
          <a:p>
            <a:pPr>
              <a:defRPr sz="2000"/>
            </a:pPr>
            <a:endParaRPr lang="ja-JP"/>
          </a:p>
        </c:txPr>
        <c:crossAx val="127060224"/>
        <c:crosses val="autoZero"/>
        <c:crossBetween val="between"/>
      </c:valAx>
    </c:plotArea>
    <c:legend>
      <c:legendPos val="t"/>
      <c:txPr>
        <a:bodyPr/>
        <a:lstStyle/>
        <a:p>
          <a:pPr>
            <a:defRPr sz="2000"/>
          </a:pPr>
          <a:endParaRPr lang="ja-JP"/>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bar"/>
        <c:grouping val="percentStacked"/>
        <c:ser>
          <c:idx val="0"/>
          <c:order val="0"/>
          <c:tx>
            <c:strRef>
              <c:f>Sheet1!$B$1</c:f>
              <c:strCache>
                <c:ptCount val="1"/>
                <c:pt idx="0">
                  <c:v>ほぼ毎日</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Sheet1!$B$2:$B$6</c:f>
            </c:numRef>
          </c:val>
        </c:ser>
        <c:ser>
          <c:idx val="1"/>
          <c:order val="1"/>
          <c:tx>
            <c:strRef>
              <c:f>Sheet1!$C$1</c:f>
              <c:strCache>
                <c:ptCount val="1"/>
                <c:pt idx="0">
                  <c:v>週に1回以上</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Sheet1!$C$2:$C$6</c:f>
            </c:numRef>
          </c:val>
        </c:ser>
        <c:ser>
          <c:idx val="2"/>
          <c:order val="2"/>
          <c:tx>
            <c:strRef>
              <c:f>Sheet1!$D$1</c:f>
              <c:strCache>
                <c:ptCount val="1"/>
                <c:pt idx="0">
                  <c:v>週に1回以上使う</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Sheet1!$D$2:$D$6</c:f>
              <c:numCache>
                <c:formatCode>General</c:formatCode>
                <c:ptCount val="5"/>
                <c:pt idx="0">
                  <c:v>44.2</c:v>
                </c:pt>
                <c:pt idx="1">
                  <c:v>62.3</c:v>
                </c:pt>
                <c:pt idx="2">
                  <c:v>43.8</c:v>
                </c:pt>
                <c:pt idx="3">
                  <c:v>82.4</c:v>
                </c:pt>
                <c:pt idx="4">
                  <c:v>76.099999999999994</c:v>
                </c:pt>
              </c:numCache>
            </c:numRef>
          </c:val>
        </c:ser>
        <c:ser>
          <c:idx val="3"/>
          <c:order val="3"/>
          <c:tx>
            <c:strRef>
              <c:f>Sheet1!$E$1</c:f>
              <c:strCache>
                <c:ptCount val="1"/>
                <c:pt idx="0">
                  <c:v>月に1回以上使う</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Sheet1!$E$2:$E$6</c:f>
              <c:numCache>
                <c:formatCode>General</c:formatCode>
                <c:ptCount val="5"/>
                <c:pt idx="0">
                  <c:v>22.3</c:v>
                </c:pt>
                <c:pt idx="1">
                  <c:v>22.4</c:v>
                </c:pt>
                <c:pt idx="2">
                  <c:v>17.7</c:v>
                </c:pt>
                <c:pt idx="3">
                  <c:v>12.5</c:v>
                </c:pt>
                <c:pt idx="4">
                  <c:v>16.100000000000001</c:v>
                </c:pt>
              </c:numCache>
            </c:numRef>
          </c:val>
        </c:ser>
        <c:ser>
          <c:idx val="4"/>
          <c:order val="4"/>
          <c:tx>
            <c:strRef>
              <c:f>Sheet1!$F$1</c:f>
              <c:strCache>
                <c:ptCount val="1"/>
                <c:pt idx="0">
                  <c:v>使わない</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Sheet1!$F$2:$F$6</c:f>
              <c:numCache>
                <c:formatCode>General</c:formatCode>
                <c:ptCount val="5"/>
                <c:pt idx="0">
                  <c:v>33.5</c:v>
                </c:pt>
                <c:pt idx="1">
                  <c:v>15.500000000000002</c:v>
                </c:pt>
                <c:pt idx="2">
                  <c:v>38.5</c:v>
                </c:pt>
                <c:pt idx="3">
                  <c:v>5.2</c:v>
                </c:pt>
                <c:pt idx="4">
                  <c:v>7.8</c:v>
                </c:pt>
              </c:numCache>
            </c:numRef>
          </c:val>
        </c:ser>
        <c:ser>
          <c:idx val="5"/>
          <c:order val="5"/>
          <c:tx>
            <c:strRef>
              <c:f>Sheet1!$G$1</c:f>
              <c:strCache>
                <c:ptCount val="1"/>
                <c:pt idx="0">
                  <c:v>最近は利用していない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Sheet1!$G$2:$G$6</c:f>
            </c:numRef>
          </c:val>
        </c:ser>
        <c:ser>
          <c:idx val="6"/>
          <c:order val="6"/>
          <c:tx>
            <c:strRef>
              <c:f>Sheet1!$H$1</c:f>
              <c:strCache>
                <c:ptCount val="1"/>
                <c:pt idx="0">
                  <c:v>利用したことが無い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Sheet1!$H$2:$H$6</c:f>
            </c:numRef>
          </c:val>
        </c:ser>
        <c:ser>
          <c:idx val="7"/>
          <c:order val="7"/>
          <c:tx>
            <c:strRef>
              <c:f>Sheet1!$I$1</c:f>
              <c:strCache>
                <c:ptCount val="1"/>
                <c:pt idx="0">
                  <c:v>知らない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Sheet1!$I$2:$I$6</c:f>
            </c:numRef>
          </c:val>
        </c:ser>
        <c:overlap val="100"/>
        <c:axId val="129841408"/>
        <c:axId val="129851392"/>
      </c:barChart>
      <c:catAx>
        <c:axId val="129841408"/>
        <c:scaling>
          <c:orientation val="maxMin"/>
        </c:scaling>
        <c:axPos val="l"/>
        <c:tickLblPos val="nextTo"/>
        <c:crossAx val="129851392"/>
        <c:crosses val="autoZero"/>
        <c:auto val="1"/>
        <c:lblAlgn val="ctr"/>
        <c:lblOffset val="100"/>
      </c:catAx>
      <c:valAx>
        <c:axId val="129851392"/>
        <c:scaling>
          <c:orientation val="minMax"/>
        </c:scaling>
        <c:axPos val="t"/>
        <c:majorGridlines/>
        <c:numFmt formatCode="0%" sourceLinked="1"/>
        <c:tickLblPos val="nextTo"/>
        <c:crossAx val="129841408"/>
        <c:crosses val="autoZero"/>
        <c:crossBetween val="between"/>
      </c:valAx>
    </c:plotArea>
    <c:legend>
      <c:legendPos val="t"/>
    </c:legend>
    <c:plotVisOnly val="1"/>
  </c:chart>
  <c:txPr>
    <a:bodyPr/>
    <a:lstStyle/>
    <a:p>
      <a:pPr>
        <a:defRPr sz="2000"/>
      </a:pPr>
      <a:endParaRPr lang="ja-JP"/>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65DD3C-6989-4270-B885-11A08B74A07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kumimoji="1" lang="ja-JP" altLang="en-US"/>
        </a:p>
      </dgm:t>
    </dgm:pt>
    <dgm:pt modelId="{97CD35A2-2286-4732-B14D-8B385E90B5E2}">
      <dgm:prSet phldrT="[テキスト]"/>
      <dgm:spPr/>
      <dgm:t>
        <a:bodyPr/>
        <a:lstStyle/>
        <a:p>
          <a:r>
            <a:rPr kumimoji="1" lang="ja-JP" altLang="en-US" dirty="0" smtClean="0"/>
            <a:t>着想</a:t>
          </a:r>
          <a:endParaRPr kumimoji="1" lang="ja-JP" altLang="en-US" dirty="0"/>
        </a:p>
      </dgm:t>
    </dgm:pt>
    <dgm:pt modelId="{511DF805-17C3-4122-A5C6-27FFA7AE1BDD}" type="parTrans" cxnId="{01BE5C89-EF05-424C-834F-80D9907FB51E}">
      <dgm:prSet/>
      <dgm:spPr/>
      <dgm:t>
        <a:bodyPr/>
        <a:lstStyle/>
        <a:p>
          <a:endParaRPr kumimoji="1" lang="ja-JP" altLang="en-US"/>
        </a:p>
      </dgm:t>
    </dgm:pt>
    <dgm:pt modelId="{452CA4BE-E294-4173-9798-1C925FAB374F}" type="sibTrans" cxnId="{01BE5C89-EF05-424C-834F-80D9907FB51E}">
      <dgm:prSet/>
      <dgm:spPr/>
      <dgm:t>
        <a:bodyPr/>
        <a:lstStyle/>
        <a:p>
          <a:endParaRPr kumimoji="1" lang="ja-JP" altLang="en-US"/>
        </a:p>
      </dgm:t>
    </dgm:pt>
    <dgm:pt modelId="{B4784826-2DB9-43E9-A1D2-AE4E37FC978A}">
      <dgm:prSet phldrT="[テキスト]"/>
      <dgm:spPr/>
      <dgm:t>
        <a:bodyPr/>
        <a:lstStyle/>
        <a:p>
          <a:r>
            <a:rPr kumimoji="1" lang="ja-JP" altLang="en-US" smtClean="0"/>
            <a:t>実験・調査・・・</a:t>
          </a:r>
          <a:endParaRPr kumimoji="1" lang="ja-JP" altLang="en-US" dirty="0"/>
        </a:p>
      </dgm:t>
    </dgm:pt>
    <dgm:pt modelId="{F533C895-9DE8-461E-A83F-2E4FF2D8F340}" type="parTrans" cxnId="{0A382562-F5C5-4F18-9215-322889E64B50}">
      <dgm:prSet/>
      <dgm:spPr/>
      <dgm:t>
        <a:bodyPr/>
        <a:lstStyle/>
        <a:p>
          <a:endParaRPr kumimoji="1" lang="ja-JP" altLang="en-US"/>
        </a:p>
      </dgm:t>
    </dgm:pt>
    <dgm:pt modelId="{42760261-0AC9-4273-AD1D-97453114AA05}" type="sibTrans" cxnId="{0A382562-F5C5-4F18-9215-322889E64B50}">
      <dgm:prSet/>
      <dgm:spPr/>
      <dgm:t>
        <a:bodyPr/>
        <a:lstStyle/>
        <a:p>
          <a:endParaRPr kumimoji="1" lang="ja-JP" altLang="en-US"/>
        </a:p>
      </dgm:t>
    </dgm:pt>
    <dgm:pt modelId="{7481E169-7F1B-410D-8C47-4AF74599E525}">
      <dgm:prSet phldrT="[テキスト]"/>
      <dgm:spPr/>
      <dgm:t>
        <a:bodyPr/>
        <a:lstStyle/>
        <a:p>
          <a:r>
            <a:rPr kumimoji="1" lang="ja-JP" altLang="en-US" dirty="0" smtClean="0"/>
            <a:t>分析・考察</a:t>
          </a:r>
          <a:endParaRPr kumimoji="1" lang="ja-JP" altLang="en-US" dirty="0"/>
        </a:p>
      </dgm:t>
    </dgm:pt>
    <dgm:pt modelId="{048FDF89-0604-4043-B500-F828D3777898}" type="parTrans" cxnId="{98AB1706-7CB6-4E5C-A6D0-8B2B169F048C}">
      <dgm:prSet/>
      <dgm:spPr/>
      <dgm:t>
        <a:bodyPr/>
        <a:lstStyle/>
        <a:p>
          <a:endParaRPr kumimoji="1" lang="ja-JP" altLang="en-US"/>
        </a:p>
      </dgm:t>
    </dgm:pt>
    <dgm:pt modelId="{829029AF-155D-425D-97FE-964B23C3D91A}" type="sibTrans" cxnId="{98AB1706-7CB6-4E5C-A6D0-8B2B169F048C}">
      <dgm:prSet/>
      <dgm:spPr/>
      <dgm:t>
        <a:bodyPr/>
        <a:lstStyle/>
        <a:p>
          <a:endParaRPr kumimoji="1" lang="ja-JP" altLang="en-US"/>
        </a:p>
      </dgm:t>
    </dgm:pt>
    <dgm:pt modelId="{CFFFECB1-2AED-47B7-AA6B-389B4DF2FF17}">
      <dgm:prSet phldrT="[テキスト]"/>
      <dgm:spPr/>
      <dgm:t>
        <a:bodyPr/>
        <a:lstStyle/>
        <a:p>
          <a:r>
            <a:rPr kumimoji="1" lang="ja-JP" altLang="en-US" dirty="0" smtClean="0"/>
            <a:t>執筆</a:t>
          </a:r>
          <a:endParaRPr kumimoji="1" lang="ja-JP" altLang="en-US" dirty="0"/>
        </a:p>
      </dgm:t>
    </dgm:pt>
    <dgm:pt modelId="{60CDD589-4BF7-456C-8FD6-DAF4F859755E}" type="parTrans" cxnId="{356B1F5A-7908-4E5A-A205-F28E43F47FE0}">
      <dgm:prSet/>
      <dgm:spPr/>
      <dgm:t>
        <a:bodyPr/>
        <a:lstStyle/>
        <a:p>
          <a:endParaRPr kumimoji="1" lang="ja-JP" altLang="en-US"/>
        </a:p>
      </dgm:t>
    </dgm:pt>
    <dgm:pt modelId="{C304BEE3-79BC-4D59-9071-6988782DA179}" type="sibTrans" cxnId="{356B1F5A-7908-4E5A-A205-F28E43F47FE0}">
      <dgm:prSet/>
      <dgm:spPr/>
      <dgm:t>
        <a:bodyPr/>
        <a:lstStyle/>
        <a:p>
          <a:endParaRPr kumimoji="1" lang="ja-JP" altLang="en-US"/>
        </a:p>
      </dgm:t>
    </dgm:pt>
    <dgm:pt modelId="{AD59F6D1-7F51-4B36-8E84-57FBCC16A584}">
      <dgm:prSet phldrT="[テキスト]"/>
      <dgm:spPr/>
      <dgm:t>
        <a:bodyPr/>
        <a:lstStyle/>
        <a:p>
          <a:r>
            <a:rPr kumimoji="1" lang="ja-JP" altLang="en-US" dirty="0" smtClean="0"/>
            <a:t>発表</a:t>
          </a:r>
          <a:endParaRPr kumimoji="1" lang="ja-JP" altLang="en-US" dirty="0"/>
        </a:p>
      </dgm:t>
    </dgm:pt>
    <dgm:pt modelId="{841BCD5C-E622-4547-BFA3-0B2494E6AAED}" type="parTrans" cxnId="{1F4E73EA-75B5-4055-8663-53973AF50F74}">
      <dgm:prSet/>
      <dgm:spPr/>
      <dgm:t>
        <a:bodyPr/>
        <a:lstStyle/>
        <a:p>
          <a:endParaRPr kumimoji="1" lang="ja-JP" altLang="en-US"/>
        </a:p>
      </dgm:t>
    </dgm:pt>
    <dgm:pt modelId="{E0B5C2DE-B1BD-43A7-9362-3E4D12F4F0C2}" type="sibTrans" cxnId="{1F4E73EA-75B5-4055-8663-53973AF50F74}">
      <dgm:prSet/>
      <dgm:spPr/>
      <dgm:t>
        <a:bodyPr/>
        <a:lstStyle/>
        <a:p>
          <a:endParaRPr kumimoji="1" lang="ja-JP" altLang="en-US"/>
        </a:p>
      </dgm:t>
    </dgm:pt>
    <dgm:pt modelId="{D5D13CF3-8ADA-4783-854B-782E30089449}" type="pres">
      <dgm:prSet presAssocID="{5865DD3C-6989-4270-B885-11A08B74A075}" presName="cycle" presStyleCnt="0">
        <dgm:presLayoutVars>
          <dgm:dir/>
          <dgm:resizeHandles val="exact"/>
        </dgm:presLayoutVars>
      </dgm:prSet>
      <dgm:spPr/>
      <dgm:t>
        <a:bodyPr/>
        <a:lstStyle/>
        <a:p>
          <a:endParaRPr kumimoji="1" lang="ja-JP" altLang="en-US"/>
        </a:p>
      </dgm:t>
    </dgm:pt>
    <dgm:pt modelId="{E94EA133-3157-4A32-B397-2B7928790410}" type="pres">
      <dgm:prSet presAssocID="{97CD35A2-2286-4732-B14D-8B385E90B5E2}" presName="node" presStyleLbl="node1" presStyleIdx="0" presStyleCnt="5">
        <dgm:presLayoutVars>
          <dgm:bulletEnabled val="1"/>
        </dgm:presLayoutVars>
      </dgm:prSet>
      <dgm:spPr/>
      <dgm:t>
        <a:bodyPr/>
        <a:lstStyle/>
        <a:p>
          <a:endParaRPr kumimoji="1" lang="ja-JP" altLang="en-US"/>
        </a:p>
      </dgm:t>
    </dgm:pt>
    <dgm:pt modelId="{2B0236B1-1CE0-48C6-B1DD-E4EBA45EFB75}" type="pres">
      <dgm:prSet presAssocID="{97CD35A2-2286-4732-B14D-8B385E90B5E2}" presName="spNode" presStyleCnt="0"/>
      <dgm:spPr/>
    </dgm:pt>
    <dgm:pt modelId="{DA87ED5B-816F-46DF-BB56-58EA913DF6ED}" type="pres">
      <dgm:prSet presAssocID="{452CA4BE-E294-4173-9798-1C925FAB374F}" presName="sibTrans" presStyleLbl="sibTrans1D1" presStyleIdx="0" presStyleCnt="5"/>
      <dgm:spPr/>
      <dgm:t>
        <a:bodyPr/>
        <a:lstStyle/>
        <a:p>
          <a:endParaRPr kumimoji="1" lang="ja-JP" altLang="en-US"/>
        </a:p>
      </dgm:t>
    </dgm:pt>
    <dgm:pt modelId="{3AEF6940-F01D-4939-821F-5724BAAB3394}" type="pres">
      <dgm:prSet presAssocID="{B4784826-2DB9-43E9-A1D2-AE4E37FC978A}" presName="node" presStyleLbl="node1" presStyleIdx="1" presStyleCnt="5">
        <dgm:presLayoutVars>
          <dgm:bulletEnabled val="1"/>
        </dgm:presLayoutVars>
      </dgm:prSet>
      <dgm:spPr/>
      <dgm:t>
        <a:bodyPr/>
        <a:lstStyle/>
        <a:p>
          <a:endParaRPr kumimoji="1" lang="ja-JP" altLang="en-US"/>
        </a:p>
      </dgm:t>
    </dgm:pt>
    <dgm:pt modelId="{A99A87B5-309E-4C60-B96F-4921AFABCB4D}" type="pres">
      <dgm:prSet presAssocID="{B4784826-2DB9-43E9-A1D2-AE4E37FC978A}" presName="spNode" presStyleCnt="0"/>
      <dgm:spPr/>
    </dgm:pt>
    <dgm:pt modelId="{174DBA2C-68AB-4DA3-8AEC-4AE43B2850B1}" type="pres">
      <dgm:prSet presAssocID="{42760261-0AC9-4273-AD1D-97453114AA05}" presName="sibTrans" presStyleLbl="sibTrans1D1" presStyleIdx="1" presStyleCnt="5"/>
      <dgm:spPr/>
      <dgm:t>
        <a:bodyPr/>
        <a:lstStyle/>
        <a:p>
          <a:endParaRPr kumimoji="1" lang="ja-JP" altLang="en-US"/>
        </a:p>
      </dgm:t>
    </dgm:pt>
    <dgm:pt modelId="{D4143CAD-EDDF-4743-BCDB-255D9E3E25BB}" type="pres">
      <dgm:prSet presAssocID="{7481E169-7F1B-410D-8C47-4AF74599E525}" presName="node" presStyleLbl="node1" presStyleIdx="2" presStyleCnt="5">
        <dgm:presLayoutVars>
          <dgm:bulletEnabled val="1"/>
        </dgm:presLayoutVars>
      </dgm:prSet>
      <dgm:spPr/>
      <dgm:t>
        <a:bodyPr/>
        <a:lstStyle/>
        <a:p>
          <a:endParaRPr kumimoji="1" lang="ja-JP" altLang="en-US"/>
        </a:p>
      </dgm:t>
    </dgm:pt>
    <dgm:pt modelId="{BF12DF65-DBE4-48DC-B05F-99431F2ACB4F}" type="pres">
      <dgm:prSet presAssocID="{7481E169-7F1B-410D-8C47-4AF74599E525}" presName="spNode" presStyleCnt="0"/>
      <dgm:spPr/>
    </dgm:pt>
    <dgm:pt modelId="{43B8E215-9256-43EE-9EE2-2592C0947268}" type="pres">
      <dgm:prSet presAssocID="{829029AF-155D-425D-97FE-964B23C3D91A}" presName="sibTrans" presStyleLbl="sibTrans1D1" presStyleIdx="2" presStyleCnt="5"/>
      <dgm:spPr/>
      <dgm:t>
        <a:bodyPr/>
        <a:lstStyle/>
        <a:p>
          <a:endParaRPr kumimoji="1" lang="ja-JP" altLang="en-US"/>
        </a:p>
      </dgm:t>
    </dgm:pt>
    <dgm:pt modelId="{50F6162F-9C2F-42CA-8CDD-AF2E45E57E35}" type="pres">
      <dgm:prSet presAssocID="{CFFFECB1-2AED-47B7-AA6B-389B4DF2FF17}" presName="node" presStyleLbl="node1" presStyleIdx="3" presStyleCnt="5">
        <dgm:presLayoutVars>
          <dgm:bulletEnabled val="1"/>
        </dgm:presLayoutVars>
      </dgm:prSet>
      <dgm:spPr/>
      <dgm:t>
        <a:bodyPr/>
        <a:lstStyle/>
        <a:p>
          <a:endParaRPr kumimoji="1" lang="ja-JP" altLang="en-US"/>
        </a:p>
      </dgm:t>
    </dgm:pt>
    <dgm:pt modelId="{1CD91E07-4591-4238-B043-CE779D1ADD09}" type="pres">
      <dgm:prSet presAssocID="{CFFFECB1-2AED-47B7-AA6B-389B4DF2FF17}" presName="spNode" presStyleCnt="0"/>
      <dgm:spPr/>
    </dgm:pt>
    <dgm:pt modelId="{CFFF77D6-5033-4A49-ABCF-F6D0200F0DA8}" type="pres">
      <dgm:prSet presAssocID="{C304BEE3-79BC-4D59-9071-6988782DA179}" presName="sibTrans" presStyleLbl="sibTrans1D1" presStyleIdx="3" presStyleCnt="5"/>
      <dgm:spPr/>
      <dgm:t>
        <a:bodyPr/>
        <a:lstStyle/>
        <a:p>
          <a:endParaRPr kumimoji="1" lang="ja-JP" altLang="en-US"/>
        </a:p>
      </dgm:t>
    </dgm:pt>
    <dgm:pt modelId="{57D121C8-9C60-49EA-8BA8-44AE1D4AC29A}" type="pres">
      <dgm:prSet presAssocID="{AD59F6D1-7F51-4B36-8E84-57FBCC16A584}" presName="node" presStyleLbl="node1" presStyleIdx="4" presStyleCnt="5">
        <dgm:presLayoutVars>
          <dgm:bulletEnabled val="1"/>
        </dgm:presLayoutVars>
      </dgm:prSet>
      <dgm:spPr/>
      <dgm:t>
        <a:bodyPr/>
        <a:lstStyle/>
        <a:p>
          <a:endParaRPr kumimoji="1" lang="ja-JP" altLang="en-US"/>
        </a:p>
      </dgm:t>
    </dgm:pt>
    <dgm:pt modelId="{5B755AC7-3C26-4FB5-973D-19F8AB999CCB}" type="pres">
      <dgm:prSet presAssocID="{AD59F6D1-7F51-4B36-8E84-57FBCC16A584}" presName="spNode" presStyleCnt="0"/>
      <dgm:spPr/>
    </dgm:pt>
    <dgm:pt modelId="{E22E6176-A9E3-45F3-8AC3-A96491DFF67A}" type="pres">
      <dgm:prSet presAssocID="{E0B5C2DE-B1BD-43A7-9362-3E4D12F4F0C2}" presName="sibTrans" presStyleLbl="sibTrans1D1" presStyleIdx="4" presStyleCnt="5"/>
      <dgm:spPr/>
      <dgm:t>
        <a:bodyPr/>
        <a:lstStyle/>
        <a:p>
          <a:endParaRPr kumimoji="1" lang="ja-JP" altLang="en-US"/>
        </a:p>
      </dgm:t>
    </dgm:pt>
  </dgm:ptLst>
  <dgm:cxnLst>
    <dgm:cxn modelId="{A173A113-9B7E-496D-BF17-3E2830A6BED6}" type="presOf" srcId="{97CD35A2-2286-4732-B14D-8B385E90B5E2}" destId="{E94EA133-3157-4A32-B397-2B7928790410}" srcOrd="0" destOrd="0" presId="urn:microsoft.com/office/officeart/2005/8/layout/cycle5"/>
    <dgm:cxn modelId="{3994CC80-8610-4ADF-80E4-5D79E7599FDB}" type="presOf" srcId="{452CA4BE-E294-4173-9798-1C925FAB374F}" destId="{DA87ED5B-816F-46DF-BB56-58EA913DF6ED}" srcOrd="0" destOrd="0" presId="urn:microsoft.com/office/officeart/2005/8/layout/cycle5"/>
    <dgm:cxn modelId="{1F4E73EA-75B5-4055-8663-53973AF50F74}" srcId="{5865DD3C-6989-4270-B885-11A08B74A075}" destId="{AD59F6D1-7F51-4B36-8E84-57FBCC16A584}" srcOrd="4" destOrd="0" parTransId="{841BCD5C-E622-4547-BFA3-0B2494E6AAED}" sibTransId="{E0B5C2DE-B1BD-43A7-9362-3E4D12F4F0C2}"/>
    <dgm:cxn modelId="{0732B74A-1863-4FD6-9C37-57451ABF6C7D}" type="presOf" srcId="{B4784826-2DB9-43E9-A1D2-AE4E37FC978A}" destId="{3AEF6940-F01D-4939-821F-5724BAAB3394}" srcOrd="0" destOrd="0" presId="urn:microsoft.com/office/officeart/2005/8/layout/cycle5"/>
    <dgm:cxn modelId="{98AB1706-7CB6-4E5C-A6D0-8B2B169F048C}" srcId="{5865DD3C-6989-4270-B885-11A08B74A075}" destId="{7481E169-7F1B-410D-8C47-4AF74599E525}" srcOrd="2" destOrd="0" parTransId="{048FDF89-0604-4043-B500-F828D3777898}" sibTransId="{829029AF-155D-425D-97FE-964B23C3D91A}"/>
    <dgm:cxn modelId="{A6D23A55-290B-4E98-A962-3A3AEC2A4E67}" type="presOf" srcId="{7481E169-7F1B-410D-8C47-4AF74599E525}" destId="{D4143CAD-EDDF-4743-BCDB-255D9E3E25BB}" srcOrd="0" destOrd="0" presId="urn:microsoft.com/office/officeart/2005/8/layout/cycle5"/>
    <dgm:cxn modelId="{1DB5B9B5-E36A-47DE-B53F-ECEA2144AD12}" type="presOf" srcId="{C304BEE3-79BC-4D59-9071-6988782DA179}" destId="{CFFF77D6-5033-4A49-ABCF-F6D0200F0DA8}" srcOrd="0" destOrd="0" presId="urn:microsoft.com/office/officeart/2005/8/layout/cycle5"/>
    <dgm:cxn modelId="{DC13E5D8-AA09-4C18-ADE4-28AFD540E6BA}" type="presOf" srcId="{E0B5C2DE-B1BD-43A7-9362-3E4D12F4F0C2}" destId="{E22E6176-A9E3-45F3-8AC3-A96491DFF67A}" srcOrd="0" destOrd="0" presId="urn:microsoft.com/office/officeart/2005/8/layout/cycle5"/>
    <dgm:cxn modelId="{356B1F5A-7908-4E5A-A205-F28E43F47FE0}" srcId="{5865DD3C-6989-4270-B885-11A08B74A075}" destId="{CFFFECB1-2AED-47B7-AA6B-389B4DF2FF17}" srcOrd="3" destOrd="0" parTransId="{60CDD589-4BF7-456C-8FD6-DAF4F859755E}" sibTransId="{C304BEE3-79BC-4D59-9071-6988782DA179}"/>
    <dgm:cxn modelId="{E4C37F78-65DD-412C-8158-338D4BC3C416}" type="presOf" srcId="{5865DD3C-6989-4270-B885-11A08B74A075}" destId="{D5D13CF3-8ADA-4783-854B-782E30089449}" srcOrd="0" destOrd="0" presId="urn:microsoft.com/office/officeart/2005/8/layout/cycle5"/>
    <dgm:cxn modelId="{01BE5C89-EF05-424C-834F-80D9907FB51E}" srcId="{5865DD3C-6989-4270-B885-11A08B74A075}" destId="{97CD35A2-2286-4732-B14D-8B385E90B5E2}" srcOrd="0" destOrd="0" parTransId="{511DF805-17C3-4122-A5C6-27FFA7AE1BDD}" sibTransId="{452CA4BE-E294-4173-9798-1C925FAB374F}"/>
    <dgm:cxn modelId="{3943A999-749C-4268-92C3-0042B07547F9}" type="presOf" srcId="{CFFFECB1-2AED-47B7-AA6B-389B4DF2FF17}" destId="{50F6162F-9C2F-42CA-8CDD-AF2E45E57E35}" srcOrd="0" destOrd="0" presId="urn:microsoft.com/office/officeart/2005/8/layout/cycle5"/>
    <dgm:cxn modelId="{DA7F0F06-6840-47F2-8BFD-D94F7A9F744F}" type="presOf" srcId="{829029AF-155D-425D-97FE-964B23C3D91A}" destId="{43B8E215-9256-43EE-9EE2-2592C0947268}" srcOrd="0" destOrd="0" presId="urn:microsoft.com/office/officeart/2005/8/layout/cycle5"/>
    <dgm:cxn modelId="{0A382562-F5C5-4F18-9215-322889E64B50}" srcId="{5865DD3C-6989-4270-B885-11A08B74A075}" destId="{B4784826-2DB9-43E9-A1D2-AE4E37FC978A}" srcOrd="1" destOrd="0" parTransId="{F533C895-9DE8-461E-A83F-2E4FF2D8F340}" sibTransId="{42760261-0AC9-4273-AD1D-97453114AA05}"/>
    <dgm:cxn modelId="{12F3B1CF-5887-4BED-99DA-B461981D1AD4}" type="presOf" srcId="{AD59F6D1-7F51-4B36-8E84-57FBCC16A584}" destId="{57D121C8-9C60-49EA-8BA8-44AE1D4AC29A}" srcOrd="0" destOrd="0" presId="urn:microsoft.com/office/officeart/2005/8/layout/cycle5"/>
    <dgm:cxn modelId="{0C4F71A4-2178-41C2-9E6C-EF52D5990A8D}" type="presOf" srcId="{42760261-0AC9-4273-AD1D-97453114AA05}" destId="{174DBA2C-68AB-4DA3-8AEC-4AE43B2850B1}" srcOrd="0" destOrd="0" presId="urn:microsoft.com/office/officeart/2005/8/layout/cycle5"/>
    <dgm:cxn modelId="{A1B81972-EDB4-4D36-8190-C6367A7B0F74}" type="presParOf" srcId="{D5D13CF3-8ADA-4783-854B-782E30089449}" destId="{E94EA133-3157-4A32-B397-2B7928790410}" srcOrd="0" destOrd="0" presId="urn:microsoft.com/office/officeart/2005/8/layout/cycle5"/>
    <dgm:cxn modelId="{696C0E30-20A3-4B98-A3BD-0A23BE25B75B}" type="presParOf" srcId="{D5D13CF3-8ADA-4783-854B-782E30089449}" destId="{2B0236B1-1CE0-48C6-B1DD-E4EBA45EFB75}" srcOrd="1" destOrd="0" presId="urn:microsoft.com/office/officeart/2005/8/layout/cycle5"/>
    <dgm:cxn modelId="{41870D66-CC51-42A2-8EAC-3865BEF0C940}" type="presParOf" srcId="{D5D13CF3-8ADA-4783-854B-782E30089449}" destId="{DA87ED5B-816F-46DF-BB56-58EA913DF6ED}" srcOrd="2" destOrd="0" presId="urn:microsoft.com/office/officeart/2005/8/layout/cycle5"/>
    <dgm:cxn modelId="{CB12F599-83E5-4992-986A-92E2FF9D0135}" type="presParOf" srcId="{D5D13CF3-8ADA-4783-854B-782E30089449}" destId="{3AEF6940-F01D-4939-821F-5724BAAB3394}" srcOrd="3" destOrd="0" presId="urn:microsoft.com/office/officeart/2005/8/layout/cycle5"/>
    <dgm:cxn modelId="{12EF777B-29CE-4F11-A948-FE4DEA17F074}" type="presParOf" srcId="{D5D13CF3-8ADA-4783-854B-782E30089449}" destId="{A99A87B5-309E-4C60-B96F-4921AFABCB4D}" srcOrd="4" destOrd="0" presId="urn:microsoft.com/office/officeart/2005/8/layout/cycle5"/>
    <dgm:cxn modelId="{E7BB07ED-8B36-4BB9-AB22-9238D257ADBD}" type="presParOf" srcId="{D5D13CF3-8ADA-4783-854B-782E30089449}" destId="{174DBA2C-68AB-4DA3-8AEC-4AE43B2850B1}" srcOrd="5" destOrd="0" presId="urn:microsoft.com/office/officeart/2005/8/layout/cycle5"/>
    <dgm:cxn modelId="{3FFC9B68-F1F7-44E7-B78A-7CCDE727E2EE}" type="presParOf" srcId="{D5D13CF3-8ADA-4783-854B-782E30089449}" destId="{D4143CAD-EDDF-4743-BCDB-255D9E3E25BB}" srcOrd="6" destOrd="0" presId="urn:microsoft.com/office/officeart/2005/8/layout/cycle5"/>
    <dgm:cxn modelId="{41C5F6B5-BE4C-413C-B695-02DC7CCF136C}" type="presParOf" srcId="{D5D13CF3-8ADA-4783-854B-782E30089449}" destId="{BF12DF65-DBE4-48DC-B05F-99431F2ACB4F}" srcOrd="7" destOrd="0" presId="urn:microsoft.com/office/officeart/2005/8/layout/cycle5"/>
    <dgm:cxn modelId="{EF5726D3-A3FC-4C55-AAE4-5157D26EEEC8}" type="presParOf" srcId="{D5D13CF3-8ADA-4783-854B-782E30089449}" destId="{43B8E215-9256-43EE-9EE2-2592C0947268}" srcOrd="8" destOrd="0" presId="urn:microsoft.com/office/officeart/2005/8/layout/cycle5"/>
    <dgm:cxn modelId="{85D3FF43-C820-45D8-8C75-DDABDB821766}" type="presParOf" srcId="{D5D13CF3-8ADA-4783-854B-782E30089449}" destId="{50F6162F-9C2F-42CA-8CDD-AF2E45E57E35}" srcOrd="9" destOrd="0" presId="urn:microsoft.com/office/officeart/2005/8/layout/cycle5"/>
    <dgm:cxn modelId="{D20D5265-53DD-4EBF-9F35-220A147E8D3A}" type="presParOf" srcId="{D5D13CF3-8ADA-4783-854B-782E30089449}" destId="{1CD91E07-4591-4238-B043-CE779D1ADD09}" srcOrd="10" destOrd="0" presId="urn:microsoft.com/office/officeart/2005/8/layout/cycle5"/>
    <dgm:cxn modelId="{251FBADE-2481-4A2C-BBEE-B68D7683B3BF}" type="presParOf" srcId="{D5D13CF3-8ADA-4783-854B-782E30089449}" destId="{CFFF77D6-5033-4A49-ABCF-F6D0200F0DA8}" srcOrd="11" destOrd="0" presId="urn:microsoft.com/office/officeart/2005/8/layout/cycle5"/>
    <dgm:cxn modelId="{E70C249B-1D5A-4046-94BD-AFAD79300E69}" type="presParOf" srcId="{D5D13CF3-8ADA-4783-854B-782E30089449}" destId="{57D121C8-9C60-49EA-8BA8-44AE1D4AC29A}" srcOrd="12" destOrd="0" presId="urn:microsoft.com/office/officeart/2005/8/layout/cycle5"/>
    <dgm:cxn modelId="{CCE46E20-8887-4749-B004-68EE44193B94}" type="presParOf" srcId="{D5D13CF3-8ADA-4783-854B-782E30089449}" destId="{5B755AC7-3C26-4FB5-973D-19F8AB999CCB}" srcOrd="13" destOrd="0" presId="urn:microsoft.com/office/officeart/2005/8/layout/cycle5"/>
    <dgm:cxn modelId="{3DAEA64C-F9B8-4282-A7A6-40636C2D6A09}" type="presParOf" srcId="{D5D13CF3-8ADA-4783-854B-782E30089449}" destId="{E22E6176-A9E3-45F3-8AC3-A96491DFF67A}" srcOrd="14" destOrd="0" presId="urn:microsoft.com/office/officeart/2005/8/layout/cycle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94EA133-3157-4A32-B397-2B7928790410}">
      <dsp:nvSpPr>
        <dsp:cNvPr id="0" name=""/>
        <dsp:cNvSpPr/>
      </dsp:nvSpPr>
      <dsp:spPr>
        <a:xfrm>
          <a:off x="3685728" y="1483"/>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着想</a:t>
          </a:r>
          <a:endParaRPr kumimoji="1" lang="ja-JP" altLang="en-US" sz="2700" kern="1200" dirty="0"/>
        </a:p>
      </dsp:txBody>
      <dsp:txXfrm>
        <a:off x="3685728" y="1483"/>
        <a:ext cx="1772542" cy="1152152"/>
      </dsp:txXfrm>
    </dsp:sp>
    <dsp:sp modelId="{DA87ED5B-816F-46DF-BB56-58EA913DF6ED}">
      <dsp:nvSpPr>
        <dsp:cNvPr id="0" name=""/>
        <dsp:cNvSpPr/>
      </dsp:nvSpPr>
      <dsp:spPr>
        <a:xfrm>
          <a:off x="2267574" y="577560"/>
          <a:ext cx="4608850" cy="4608850"/>
        </a:xfrm>
        <a:custGeom>
          <a:avLst/>
          <a:gdLst/>
          <a:ahLst/>
          <a:cxnLst/>
          <a:rect l="0" t="0" r="0" b="0"/>
          <a:pathLst>
            <a:path>
              <a:moveTo>
                <a:pt x="3428780" y="292907"/>
              </a:moveTo>
              <a:arcTo wR="2304425" hR="2304425" stAng="17952203" swAng="12134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AEF6940-F01D-4939-821F-5724BAAB3394}">
      <dsp:nvSpPr>
        <dsp:cNvPr id="0" name=""/>
        <dsp:cNvSpPr/>
      </dsp:nvSpPr>
      <dsp:spPr>
        <a:xfrm>
          <a:off x="5877367" y="1593802"/>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smtClean="0"/>
            <a:t>実験・調査・・・</a:t>
          </a:r>
          <a:endParaRPr kumimoji="1" lang="ja-JP" altLang="en-US" sz="2700" kern="1200" dirty="0"/>
        </a:p>
      </dsp:txBody>
      <dsp:txXfrm>
        <a:off x="5877367" y="1593802"/>
        <a:ext cx="1772542" cy="1152152"/>
      </dsp:txXfrm>
    </dsp:sp>
    <dsp:sp modelId="{174DBA2C-68AB-4DA3-8AEC-4AE43B2850B1}">
      <dsp:nvSpPr>
        <dsp:cNvPr id="0" name=""/>
        <dsp:cNvSpPr/>
      </dsp:nvSpPr>
      <dsp:spPr>
        <a:xfrm>
          <a:off x="2267574" y="577560"/>
          <a:ext cx="4608850" cy="4608850"/>
        </a:xfrm>
        <a:custGeom>
          <a:avLst/>
          <a:gdLst/>
          <a:ahLst/>
          <a:cxnLst/>
          <a:rect l="0" t="0" r="0" b="0"/>
          <a:pathLst>
            <a:path>
              <a:moveTo>
                <a:pt x="4603352" y="2463514"/>
              </a:moveTo>
              <a:arcTo wR="2304425" hR="2304425" stAng="21837518" swAng="136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4143CAD-EDDF-4743-BCDB-255D9E3E25BB}">
      <dsp:nvSpPr>
        <dsp:cNvPr id="0" name=""/>
        <dsp:cNvSpPr/>
      </dsp:nvSpPr>
      <dsp:spPr>
        <a:xfrm>
          <a:off x="5040235" y="4170228"/>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分析・考察</a:t>
          </a:r>
          <a:endParaRPr kumimoji="1" lang="ja-JP" altLang="en-US" sz="2700" kern="1200" dirty="0"/>
        </a:p>
      </dsp:txBody>
      <dsp:txXfrm>
        <a:off x="5040235" y="4170228"/>
        <a:ext cx="1772542" cy="1152152"/>
      </dsp:txXfrm>
    </dsp:sp>
    <dsp:sp modelId="{43B8E215-9256-43EE-9EE2-2592C0947268}">
      <dsp:nvSpPr>
        <dsp:cNvPr id="0" name=""/>
        <dsp:cNvSpPr/>
      </dsp:nvSpPr>
      <dsp:spPr>
        <a:xfrm>
          <a:off x="2267574" y="577560"/>
          <a:ext cx="4608850" cy="4608850"/>
        </a:xfrm>
        <a:custGeom>
          <a:avLst/>
          <a:gdLst/>
          <a:ahLst/>
          <a:cxnLst/>
          <a:rect l="0" t="0" r="0" b="0"/>
          <a:pathLst>
            <a:path>
              <a:moveTo>
                <a:pt x="2587929" y="4591344"/>
              </a:moveTo>
              <a:arcTo wR="2304425" hR="2304425" stAng="4975993" swAng="84801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0F6162F-9C2F-42CA-8CDD-AF2E45E57E35}">
      <dsp:nvSpPr>
        <dsp:cNvPr id="0" name=""/>
        <dsp:cNvSpPr/>
      </dsp:nvSpPr>
      <dsp:spPr>
        <a:xfrm>
          <a:off x="2331221" y="4170228"/>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執筆</a:t>
          </a:r>
          <a:endParaRPr kumimoji="1" lang="ja-JP" altLang="en-US" sz="2700" kern="1200" dirty="0"/>
        </a:p>
      </dsp:txBody>
      <dsp:txXfrm>
        <a:off x="2331221" y="4170228"/>
        <a:ext cx="1772542" cy="1152152"/>
      </dsp:txXfrm>
    </dsp:sp>
    <dsp:sp modelId="{CFFF77D6-5033-4A49-ABCF-F6D0200F0DA8}">
      <dsp:nvSpPr>
        <dsp:cNvPr id="0" name=""/>
        <dsp:cNvSpPr/>
      </dsp:nvSpPr>
      <dsp:spPr>
        <a:xfrm>
          <a:off x="2267574" y="577560"/>
          <a:ext cx="4608850" cy="4608850"/>
        </a:xfrm>
        <a:custGeom>
          <a:avLst/>
          <a:gdLst/>
          <a:ahLst/>
          <a:cxnLst/>
          <a:rect l="0" t="0" r="0" b="0"/>
          <a:pathLst>
            <a:path>
              <a:moveTo>
                <a:pt x="244742" y="3337905"/>
              </a:moveTo>
              <a:arcTo wR="2304425" hR="2304425" stAng="9201242" swAng="136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7D121C8-9C60-49EA-8BA8-44AE1D4AC29A}">
      <dsp:nvSpPr>
        <dsp:cNvPr id="0" name=""/>
        <dsp:cNvSpPr/>
      </dsp:nvSpPr>
      <dsp:spPr>
        <a:xfrm>
          <a:off x="1494089" y="1593802"/>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発表</a:t>
          </a:r>
          <a:endParaRPr kumimoji="1" lang="ja-JP" altLang="en-US" sz="2700" kern="1200" dirty="0"/>
        </a:p>
      </dsp:txBody>
      <dsp:txXfrm>
        <a:off x="1494089" y="1593802"/>
        <a:ext cx="1772542" cy="1152152"/>
      </dsp:txXfrm>
    </dsp:sp>
    <dsp:sp modelId="{E22E6176-A9E3-45F3-8AC3-A96491DFF67A}">
      <dsp:nvSpPr>
        <dsp:cNvPr id="0" name=""/>
        <dsp:cNvSpPr/>
      </dsp:nvSpPr>
      <dsp:spPr>
        <a:xfrm>
          <a:off x="2267574" y="577560"/>
          <a:ext cx="4608850" cy="4608850"/>
        </a:xfrm>
        <a:custGeom>
          <a:avLst/>
          <a:gdLst/>
          <a:ahLst/>
          <a:cxnLst/>
          <a:rect l="0" t="0" r="0" b="0"/>
          <a:pathLst>
            <a:path>
              <a:moveTo>
                <a:pt x="554000" y="805629"/>
              </a:moveTo>
              <a:arcTo wR="2304425" hR="2304425" stAng="13234302" swAng="12134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71800" cy="497285"/>
          </a:xfrm>
          <a:prstGeom prst="rect">
            <a:avLst/>
          </a:prstGeom>
        </p:spPr>
        <p:txBody>
          <a:bodyPr vert="horz" lIns="91751" tIns="45875" rIns="91751" bIns="45875"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4" y="0"/>
            <a:ext cx="2971800" cy="497285"/>
          </a:xfrm>
          <a:prstGeom prst="rect">
            <a:avLst/>
          </a:prstGeom>
        </p:spPr>
        <p:txBody>
          <a:bodyPr vert="horz" lIns="91751" tIns="45875" rIns="91751" bIns="45875" rtlCol="0"/>
          <a:lstStyle>
            <a:lvl1pPr algn="r">
              <a:defRPr sz="1200"/>
            </a:lvl1pPr>
          </a:lstStyle>
          <a:p>
            <a:fld id="{3C35615B-4137-4F6F-89F0-4446F5AA93EE}" type="datetimeFigureOut">
              <a:rPr kumimoji="1" lang="ja-JP" altLang="en-US" smtClean="0"/>
              <a:pPr/>
              <a:t>2013/4/25</a:t>
            </a:fld>
            <a:endParaRPr kumimoji="1" lang="ja-JP" altLang="en-US"/>
          </a:p>
        </p:txBody>
      </p:sp>
      <p:sp>
        <p:nvSpPr>
          <p:cNvPr id="4" name="スライド イメージ プレースホルダ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751" tIns="45875" rIns="91751" bIns="45875" rtlCol="0" anchor="ctr"/>
          <a:lstStyle/>
          <a:p>
            <a:endParaRPr lang="ja-JP" altLang="en-US"/>
          </a:p>
        </p:txBody>
      </p:sp>
      <p:sp>
        <p:nvSpPr>
          <p:cNvPr id="5" name="ノート プレースホルダ 4"/>
          <p:cNvSpPr>
            <a:spLocks noGrp="1"/>
          </p:cNvSpPr>
          <p:nvPr>
            <p:ph type="body" sz="quarter" idx="3"/>
          </p:nvPr>
        </p:nvSpPr>
        <p:spPr>
          <a:xfrm>
            <a:off x="685800" y="4724203"/>
            <a:ext cx="5486400" cy="4475559"/>
          </a:xfrm>
          <a:prstGeom prst="rect">
            <a:avLst/>
          </a:prstGeom>
        </p:spPr>
        <p:txBody>
          <a:bodyPr vert="horz" lIns="91751" tIns="45875" rIns="91751" bIns="45875"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1" y="9446678"/>
            <a:ext cx="2971800" cy="497285"/>
          </a:xfrm>
          <a:prstGeom prst="rect">
            <a:avLst/>
          </a:prstGeom>
        </p:spPr>
        <p:txBody>
          <a:bodyPr vert="horz" lIns="91751" tIns="45875" rIns="91751" bIns="45875"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4" y="9446678"/>
            <a:ext cx="2971800" cy="497285"/>
          </a:xfrm>
          <a:prstGeom prst="rect">
            <a:avLst/>
          </a:prstGeom>
        </p:spPr>
        <p:txBody>
          <a:bodyPr vert="horz" lIns="91751" tIns="45875" rIns="91751" bIns="45875" rtlCol="0" anchor="b"/>
          <a:lstStyle>
            <a:lvl1pPr algn="r">
              <a:defRPr sz="1200"/>
            </a:lvl1pPr>
          </a:lstStyle>
          <a:p>
            <a:fld id="{390EB804-1D55-4427-A1F5-BA9FE12B4D3A}"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390EB804-1D55-4427-A1F5-BA9FE12B4D3A}" type="slidenum">
              <a:rPr kumimoji="1" lang="ja-JP" altLang="en-US" smtClean="0"/>
              <a:pPr/>
              <a:t>31</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C00ADCEA-6BFA-4634-B20A-BB681FEA63AC}"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D7867E2E-DCF8-4A83-BDFD-D08760C32516}"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5780B5A-01F3-43F8-AE82-CF9333EEAD2F}"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B453E1CB-1F09-48BF-9745-4459C656742C}"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11AFAE6F-67AC-40B9-9ADE-CC2931F32A22}"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4433ABFD-277A-4CE5-8BBF-5237A766DBEB}"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41593C1-AA23-44E6-B528-CA9546D992E9}" type="datetime1">
              <a:rPr kumimoji="1" lang="ja-JP" altLang="en-US" smtClean="0"/>
              <a:pPr/>
              <a:t>2013/4/25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2FB8A9-FA88-4720-B873-2A1D04734000}" type="datetime1">
              <a:rPr kumimoji="1" lang="ja-JP" altLang="en-US" smtClean="0"/>
              <a:pPr/>
              <a:t>2013/4/25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BBEAF7E-F0E2-43D8-BC6A-C0AD2C3967E7}" type="datetime1">
              <a:rPr kumimoji="1" lang="ja-JP" altLang="en-US" smtClean="0"/>
              <a:pPr/>
              <a:t>2013/4/25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7E2730EB-6508-48FD-88B8-8C134B5BF6FA}"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DCB4DE0A-F8AF-4ECD-92AE-6BAD1C87FB48}"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3189B-805E-4989-9536-E3ECF43900F5}" type="datetime1">
              <a:rPr kumimoji="1" lang="ja-JP" altLang="en-US" smtClean="0"/>
              <a:pPr/>
              <a:t>2013/4/25</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26AF1-4F44-45CB-AEB9-DFC757CABAC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masao.jpn.org/lecture/2013/digital-documen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www.sciencemag.org/content/333/6046.cover-expansion"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126/science.120775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ciencemag.org/content/333/6046/1113.ful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jstage.jst.go.jp/article/jnlp/19/5/19_401/_article/-char/ja/"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age.jst.go.jp/article/jnlp/19/5/19_401/_article/-char/ja/"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tulips.tsukuba.ac.jp/dspace/handle/2241/117267"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ulips.tsukuba.ac.jp/dspace/handle/2241/117267"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ocial-edu.com/magazine/y2012/y1206.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creal.jp/"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screal.jp/" TargetMode="Externa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articleofthefuture.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ディジタルドキュメント（</a:t>
            </a:r>
            <a:r>
              <a:rPr kumimoji="1" lang="en-US" altLang="ja-JP" dirty="0" smtClean="0"/>
              <a:t>2</a:t>
            </a:r>
            <a:r>
              <a:rPr kumimoji="1" lang="ja-JP" altLang="en-US" dirty="0" smtClean="0"/>
              <a:t>）</a:t>
            </a:r>
            <a:endParaRPr kumimoji="1" lang="ja-JP" altLang="en-US" dirty="0"/>
          </a:p>
        </p:txBody>
      </p:sp>
      <p:sp>
        <p:nvSpPr>
          <p:cNvPr id="3" name="サブタイトル 2"/>
          <p:cNvSpPr>
            <a:spLocks noGrp="1"/>
          </p:cNvSpPr>
          <p:nvPr>
            <p:ph type="subTitle" idx="1"/>
          </p:nvPr>
        </p:nvSpPr>
        <p:spPr/>
        <p:txBody>
          <a:bodyPr>
            <a:normAutofit/>
          </a:bodyPr>
          <a:lstStyle/>
          <a:p>
            <a:r>
              <a:rPr kumimoji="1" lang="ja-JP" altLang="en-US" dirty="0" smtClean="0"/>
              <a:t>高久 雅生</a:t>
            </a:r>
            <a:endParaRPr kumimoji="1" lang="en-US" altLang="ja-JP" dirty="0" smtClean="0"/>
          </a:p>
          <a:p>
            <a:r>
              <a:rPr lang="en-US" altLang="ja-JP" dirty="0" smtClean="0"/>
              <a:t>2013</a:t>
            </a:r>
            <a:r>
              <a:rPr lang="ja-JP" altLang="en-US" dirty="0" smtClean="0"/>
              <a:t>年</a:t>
            </a:r>
            <a:r>
              <a:rPr lang="en-US" altLang="ja-JP" dirty="0" smtClean="0"/>
              <a:t>4</a:t>
            </a:r>
            <a:r>
              <a:rPr lang="ja-JP" altLang="en-US" dirty="0" smtClean="0"/>
              <a:t>月</a:t>
            </a:r>
            <a:r>
              <a:rPr lang="en-US" altLang="ja-JP" dirty="0" smtClean="0"/>
              <a:t>25</a:t>
            </a:r>
            <a:r>
              <a:rPr lang="ja-JP" altLang="en-US" dirty="0" smtClean="0"/>
              <a:t>日（木）</a:t>
            </a:r>
            <a:r>
              <a:rPr lang="en-US" altLang="ja-JP" dirty="0" smtClean="0"/>
              <a:t>3</a:t>
            </a:r>
            <a:r>
              <a:rPr lang="ja-JP" altLang="en-US" dirty="0" smtClean="0"/>
              <a:t>・</a:t>
            </a:r>
            <a:r>
              <a:rPr lang="en-US" altLang="ja-JP" dirty="0" smtClean="0"/>
              <a:t>4</a:t>
            </a:r>
            <a:r>
              <a:rPr lang="ja-JP" altLang="en-US" dirty="0" smtClean="0"/>
              <a:t>時限</a:t>
            </a:r>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a:t>
            </a:fld>
            <a:endParaRPr kumimoji="1" lang="ja-JP" altLang="en-US" dirty="0"/>
          </a:p>
        </p:txBody>
      </p:sp>
      <p:sp>
        <p:nvSpPr>
          <p:cNvPr id="5" name="テキスト ボックス 4"/>
          <p:cNvSpPr txBox="1"/>
          <p:nvPr/>
        </p:nvSpPr>
        <p:spPr>
          <a:xfrm>
            <a:off x="36944" y="6300028"/>
            <a:ext cx="9070112"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smtClean="0"/>
              <a:t>授業資料サイト</a:t>
            </a:r>
            <a:r>
              <a:rPr kumimoji="1" lang="en-US" altLang="ja-JP" sz="2400" dirty="0" smtClean="0"/>
              <a:t>: </a:t>
            </a:r>
            <a:r>
              <a:rPr lang="en-US" altLang="ja-JP" sz="2400" dirty="0" smtClean="0">
                <a:hlinkClick r:id="rId2"/>
              </a:rPr>
              <a:t>http://masao.jpn.org/lecture/2013/digital-document/</a:t>
            </a:r>
            <a:endParaRPr kumimoji="1" lang="ja-JP" altLang="en-US"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dirty="0" smtClean="0"/>
              <a:t>学術分野のデジタルドキュメント</a:t>
            </a:r>
            <a:endParaRPr kumimoji="1" lang="ja-JP" altLang="en-US" dirty="0"/>
          </a:p>
        </p:txBody>
      </p:sp>
      <p:sp>
        <p:nvSpPr>
          <p:cNvPr id="6" name="サブタイトル 5"/>
          <p:cNvSpPr>
            <a:spLocks noGrp="1"/>
          </p:cNvSpPr>
          <p:nvPr>
            <p:ph type="subTitle" idx="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10</a:t>
            </a:fld>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学術分野のデジタルドキュメント</a:t>
            </a:r>
            <a:endParaRPr kumimoji="1" lang="ja-JP" altLang="en-US" dirty="0"/>
          </a:p>
        </p:txBody>
      </p:sp>
      <p:sp>
        <p:nvSpPr>
          <p:cNvPr id="3" name="コンテンツ プレースホルダ 2"/>
          <p:cNvSpPr>
            <a:spLocks noGrp="1"/>
          </p:cNvSpPr>
          <p:nvPr>
            <p:ph idx="1"/>
          </p:nvPr>
        </p:nvSpPr>
        <p:spPr>
          <a:xfrm>
            <a:off x="457200" y="1600200"/>
            <a:ext cx="8229600" cy="4997152"/>
          </a:xfrm>
        </p:spPr>
        <p:txBody>
          <a:bodyPr/>
          <a:lstStyle/>
          <a:p>
            <a:r>
              <a:rPr kumimoji="1" lang="ja-JP" altLang="en-US" dirty="0" smtClean="0"/>
              <a:t>科学研究：新しい発見、知見を伝える営み</a:t>
            </a:r>
            <a:endParaRPr kumimoji="1" lang="en-US" altLang="ja-JP" dirty="0" smtClean="0"/>
          </a:p>
          <a:p>
            <a:r>
              <a:rPr lang="ja-JP" altLang="en-US" dirty="0" smtClean="0"/>
              <a:t>刊行された文書（論文）メディアを通じた相互理解と情報流通</a:t>
            </a:r>
            <a:endParaRPr kumimoji="1" lang="en-US" altLang="ja-JP" dirty="0" smtClean="0"/>
          </a:p>
          <a:p>
            <a:r>
              <a:rPr kumimoji="1" lang="ja-JP" altLang="en-US" dirty="0" smtClean="0"/>
              <a:t>実際の例</a:t>
            </a:r>
            <a:endParaRPr kumimoji="1" lang="en-US" altLang="ja-JP" dirty="0" smtClean="0"/>
          </a:p>
          <a:p>
            <a:pPr lvl="1"/>
            <a:r>
              <a:rPr kumimoji="1" lang="ja-JP" altLang="en-US" dirty="0" smtClean="0"/>
              <a:t>雑誌論文</a:t>
            </a:r>
            <a:endParaRPr kumimoji="1" lang="en-US" altLang="ja-JP" dirty="0" smtClean="0"/>
          </a:p>
          <a:p>
            <a:pPr lvl="2"/>
            <a:r>
              <a:rPr lang="ja-JP" altLang="en-US" dirty="0" smtClean="0"/>
              <a:t>もっとも普遍的な学術文献。</a:t>
            </a:r>
            <a:endParaRPr lang="en-US" altLang="ja-JP" dirty="0" smtClean="0"/>
          </a:p>
          <a:p>
            <a:pPr lvl="3"/>
            <a:r>
              <a:rPr lang="ja-JP" altLang="en-US" dirty="0" smtClean="0"/>
              <a:t>（査読プロセス）</a:t>
            </a:r>
            <a:endParaRPr lang="en-US" altLang="ja-JP" dirty="0" smtClean="0"/>
          </a:p>
          <a:p>
            <a:pPr lvl="1"/>
            <a:r>
              <a:rPr kumimoji="1" lang="ja-JP" altLang="en-US" dirty="0" smtClean="0"/>
              <a:t>書籍</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11</a:t>
            </a:fld>
            <a:endParaRPr kumimoji="1"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学術</a:t>
            </a:r>
            <a:r>
              <a:rPr lang="ja-JP" altLang="en-US" dirty="0" smtClean="0"/>
              <a:t>情報のライフ</a:t>
            </a:r>
            <a:r>
              <a:rPr kumimoji="1" lang="ja-JP" altLang="en-US" dirty="0" smtClean="0"/>
              <a:t>サイクル</a:t>
            </a:r>
            <a:endParaRPr kumimoji="1" lang="ja-JP" altLang="en-US" dirty="0"/>
          </a:p>
        </p:txBody>
      </p:sp>
      <p:graphicFrame>
        <p:nvGraphicFramePr>
          <p:cNvPr id="5" name="コンテンツ プレースホルダ 4"/>
          <p:cNvGraphicFramePr>
            <a:graphicFrameLocks noGrp="1"/>
          </p:cNvGraphicFramePr>
          <p:nvPr>
            <p:ph idx="1"/>
          </p:nvPr>
        </p:nvGraphicFramePr>
        <p:xfrm>
          <a:off x="-36512" y="1124744"/>
          <a:ext cx="9144000"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12</a:t>
            </a:fld>
            <a:endParaRPr kumimoji="1" lang="ja-JP" altLang="en-US"/>
          </a:p>
        </p:txBody>
      </p:sp>
      <p:sp>
        <p:nvSpPr>
          <p:cNvPr id="7" name="テキスト ボックス 6"/>
          <p:cNvSpPr txBox="1"/>
          <p:nvPr/>
        </p:nvSpPr>
        <p:spPr>
          <a:xfrm>
            <a:off x="611560" y="1124744"/>
            <a:ext cx="2951449"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ja-JP" altLang="en-US" sz="2800" dirty="0" smtClean="0"/>
              <a:t>ドキュメントの利用</a:t>
            </a:r>
            <a:endParaRPr kumimoji="1" lang="ja-JP" altLang="en-US" sz="2800" dirty="0"/>
          </a:p>
        </p:txBody>
      </p:sp>
      <p:sp>
        <p:nvSpPr>
          <p:cNvPr id="8" name="テキスト ボックス 7"/>
          <p:cNvSpPr txBox="1"/>
          <p:nvPr/>
        </p:nvSpPr>
        <p:spPr>
          <a:xfrm>
            <a:off x="252399" y="6237312"/>
            <a:ext cx="2951449"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ja-JP" altLang="en-US" sz="2800" dirty="0" smtClean="0"/>
              <a:t>ドキュメントの作成</a:t>
            </a:r>
            <a:endParaRPr kumimoji="1" lang="ja-JP" altLang="en-US" sz="2800" dirty="0"/>
          </a:p>
        </p:txBody>
      </p:sp>
      <p:sp>
        <p:nvSpPr>
          <p:cNvPr id="9" name="テキスト ボックス 8"/>
          <p:cNvSpPr txBox="1"/>
          <p:nvPr/>
        </p:nvSpPr>
        <p:spPr>
          <a:xfrm>
            <a:off x="179512" y="3645024"/>
            <a:ext cx="3312368" cy="95410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800" dirty="0" smtClean="0"/>
              <a:t>ドキュメントの提供・管理</a:t>
            </a:r>
            <a:endParaRPr kumimoji="1" lang="ja-JP"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 2"/>
          <p:cNvSpPr>
            <a:spLocks noGrp="1"/>
          </p:cNvSpPr>
          <p:nvPr>
            <p:ph idx="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13</a:t>
            </a:fld>
            <a:endParaRPr kumimoji="1" lang="ja-JP" altLang="en-US"/>
          </a:p>
        </p:txBody>
      </p:sp>
      <p:pic>
        <p:nvPicPr>
          <p:cNvPr id="1026" name="Picture 2" descr="Cover image expansion"/>
          <p:cNvPicPr>
            <a:picLocks noChangeAspect="1" noChangeArrowheads="1"/>
          </p:cNvPicPr>
          <p:nvPr/>
        </p:nvPicPr>
        <p:blipFill>
          <a:blip r:embed="rId2" cstate="print"/>
          <a:srcRect/>
          <a:stretch>
            <a:fillRect/>
          </a:stretch>
        </p:blipFill>
        <p:spPr bwMode="auto">
          <a:xfrm>
            <a:off x="115223" y="27384"/>
            <a:ext cx="5392881" cy="6858000"/>
          </a:xfrm>
          <a:prstGeom prst="rect">
            <a:avLst/>
          </a:prstGeom>
          <a:noFill/>
        </p:spPr>
      </p:pic>
      <p:sp>
        <p:nvSpPr>
          <p:cNvPr id="6" name="正方形/長方形 5"/>
          <p:cNvSpPr/>
          <p:nvPr/>
        </p:nvSpPr>
        <p:spPr>
          <a:xfrm>
            <a:off x="4355976" y="5229200"/>
            <a:ext cx="451824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400" dirty="0" smtClean="0">
                <a:hlinkClick r:id="rId3"/>
              </a:rPr>
              <a:t>http://www.sciencemag.org/content/333/6046.cover-expansion</a:t>
            </a:r>
            <a:endParaRPr lang="ja-JP" altLang="en-US" sz="2400" dirty="0"/>
          </a:p>
        </p:txBody>
      </p:sp>
      <p:sp>
        <p:nvSpPr>
          <p:cNvPr id="7" name="テキスト ボックス 6"/>
          <p:cNvSpPr txBox="1"/>
          <p:nvPr/>
        </p:nvSpPr>
        <p:spPr>
          <a:xfrm>
            <a:off x="5616624" y="1606148"/>
            <a:ext cx="3527376" cy="1077218"/>
          </a:xfrm>
          <a:prstGeom prst="rect">
            <a:avLst/>
          </a:prstGeom>
          <a:noFill/>
        </p:spPr>
        <p:txBody>
          <a:bodyPr wrap="square" rtlCol="0">
            <a:spAutoFit/>
          </a:bodyPr>
          <a:lstStyle/>
          <a:p>
            <a:r>
              <a:rPr lang="en-US" altLang="ja-JP" sz="3200" dirty="0" smtClean="0"/>
              <a:t>『Science』</a:t>
            </a:r>
            <a:r>
              <a:rPr lang="ja-JP" altLang="en-US" sz="3200" dirty="0" smtClean="0"/>
              <a:t> 誌</a:t>
            </a:r>
            <a:endParaRPr lang="en-US" altLang="ja-JP" sz="3200" dirty="0" smtClean="0"/>
          </a:p>
          <a:p>
            <a:r>
              <a:rPr lang="en-US" altLang="ja-JP" sz="3200" dirty="0" smtClean="0"/>
              <a:t>2011</a:t>
            </a:r>
            <a:r>
              <a:rPr lang="ja-JP" altLang="en-US" sz="3200" dirty="0" smtClean="0"/>
              <a:t>年</a:t>
            </a:r>
            <a:r>
              <a:rPr lang="en-US" altLang="ja-JP" sz="3200" dirty="0" smtClean="0"/>
              <a:t>8</a:t>
            </a:r>
            <a:r>
              <a:rPr lang="ja-JP" altLang="en-US" sz="3200" dirty="0" smtClean="0"/>
              <a:t>月</a:t>
            </a:r>
            <a:r>
              <a:rPr lang="en-US" altLang="ja-JP" sz="3200" dirty="0" smtClean="0"/>
              <a:t>26</a:t>
            </a:r>
            <a:r>
              <a:rPr lang="ja-JP" altLang="en-US" sz="3200" dirty="0" smtClean="0"/>
              <a:t>日号</a:t>
            </a:r>
            <a:endParaRPr lang="en-US" altLang="ja-JP" sz="3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25752" y="274638"/>
            <a:ext cx="3718248" cy="1143000"/>
          </a:xfrm>
        </p:spPr>
        <p:txBody>
          <a:bodyPr>
            <a:normAutofit fontScale="90000"/>
          </a:bodyPr>
          <a:lstStyle/>
          <a:p>
            <a:r>
              <a:rPr kumimoji="1" lang="ja-JP" altLang="en-US" dirty="0" smtClean="0"/>
              <a:t>論文の実例（１）</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14</a:t>
            </a:fld>
            <a:endParaRPr kumimoji="1" lang="ja-JP" altLang="en-US"/>
          </a:p>
        </p:txBody>
      </p:sp>
      <p:pic>
        <p:nvPicPr>
          <p:cNvPr id="7" name="コンテンツ プレースホルダ 6" descr="Science-2011-Nakamura-1113-6_ページ_2.png"/>
          <p:cNvPicPr>
            <a:picLocks noGrp="1" noChangeAspect="1"/>
          </p:cNvPicPr>
          <p:nvPr>
            <p:ph idx="1"/>
          </p:nvPr>
        </p:nvPicPr>
        <p:blipFill>
          <a:blip r:embed="rId2" cstate="print"/>
          <a:stretch>
            <a:fillRect/>
          </a:stretch>
        </p:blipFill>
        <p:spPr>
          <a:xfrm>
            <a:off x="151790" y="107535"/>
            <a:ext cx="5212298" cy="6633833"/>
          </a:xfrm>
          <a:ln>
            <a:solidFill>
              <a:schemeClr val="bg1">
                <a:lumMod val="50000"/>
              </a:schemeClr>
            </a:solidFill>
          </a:ln>
        </p:spPr>
      </p:pic>
      <p:sp>
        <p:nvSpPr>
          <p:cNvPr id="8" name="正方形/長方形 7"/>
          <p:cNvSpPr/>
          <p:nvPr/>
        </p:nvSpPr>
        <p:spPr>
          <a:xfrm>
            <a:off x="4716016" y="5301208"/>
            <a:ext cx="442798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400" dirty="0" smtClean="0">
                <a:hlinkClick r:id="rId3"/>
              </a:rPr>
              <a:t>http://dx.doi.org/10.1126/science.1207758</a:t>
            </a:r>
            <a:endParaRPr lang="en-US" altLang="ja-JP" sz="2400" dirty="0" smtClean="0"/>
          </a:p>
        </p:txBody>
      </p:sp>
      <p:sp>
        <p:nvSpPr>
          <p:cNvPr id="9" name="テキスト ボックス 8"/>
          <p:cNvSpPr txBox="1"/>
          <p:nvPr/>
        </p:nvSpPr>
        <p:spPr>
          <a:xfrm>
            <a:off x="5400600" y="1606148"/>
            <a:ext cx="3779912" cy="3046988"/>
          </a:xfrm>
          <a:prstGeom prst="rect">
            <a:avLst/>
          </a:prstGeom>
          <a:noFill/>
        </p:spPr>
        <p:txBody>
          <a:bodyPr wrap="square" rtlCol="0">
            <a:spAutoFit/>
          </a:bodyPr>
          <a:lstStyle/>
          <a:p>
            <a:r>
              <a:rPr lang="en-US" altLang="ja-JP" sz="2400" dirty="0" smtClean="0"/>
              <a:t>Tomoki Nakamura, </a:t>
            </a:r>
            <a:r>
              <a:rPr lang="en-US" altLang="ja-JP" sz="2400" dirty="0" err="1" smtClean="0"/>
              <a:t>Takaaki</a:t>
            </a:r>
            <a:r>
              <a:rPr lang="en-US" altLang="ja-JP" sz="2400" dirty="0" smtClean="0"/>
              <a:t> Noguchi, Masahiko Tanaka, et al.: “</a:t>
            </a:r>
            <a:r>
              <a:rPr lang="en-US" altLang="ja-JP" sz="2400" dirty="0" err="1" smtClean="0"/>
              <a:t>Itokawa</a:t>
            </a:r>
            <a:r>
              <a:rPr lang="en-US" altLang="ja-JP" sz="2400" dirty="0" smtClean="0"/>
              <a:t> Dust Particles: A Direct Link Between S-Type Asteroids and Ordinary </a:t>
            </a:r>
            <a:r>
              <a:rPr lang="en-US" altLang="ja-JP" sz="2400" dirty="0" err="1" smtClean="0"/>
              <a:t>Chondrites</a:t>
            </a:r>
            <a:r>
              <a:rPr lang="en-US" altLang="ja-JP" sz="2400" dirty="0" smtClean="0"/>
              <a:t>”. </a:t>
            </a:r>
            <a:r>
              <a:rPr lang="en-US" altLang="ja-JP" sz="2400" i="1" dirty="0" smtClean="0"/>
              <a:t>Science</a:t>
            </a:r>
            <a:r>
              <a:rPr lang="en-US" altLang="ja-JP" sz="2400" dirty="0" smtClean="0"/>
              <a:t>, Vol.333, No.6046, 2011, p.1113-1116.</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Itokawa Dust Particles- A Direct Link Between S-Type Asteroids and Ordinary Chondrites.png"/>
          <p:cNvPicPr>
            <a:picLocks noGrp="1" noChangeAspect="1"/>
          </p:cNvPicPr>
          <p:nvPr>
            <p:ph idx="1"/>
          </p:nvPr>
        </p:nvPicPr>
        <p:blipFill>
          <a:blip r:embed="rId2" cstate="print"/>
          <a:srcRect t="1367"/>
          <a:stretch>
            <a:fillRect/>
          </a:stretch>
        </p:blipFill>
        <p:spPr>
          <a:xfrm>
            <a:off x="179512" y="-99392"/>
            <a:ext cx="6480720" cy="44769916"/>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15</a:t>
            </a:fld>
            <a:endParaRPr kumimoji="1" lang="ja-JP" altLang="en-US"/>
          </a:p>
        </p:txBody>
      </p:sp>
      <p:sp>
        <p:nvSpPr>
          <p:cNvPr id="6" name="正方形/長方形 5"/>
          <p:cNvSpPr/>
          <p:nvPr/>
        </p:nvSpPr>
        <p:spPr>
          <a:xfrm>
            <a:off x="4788024" y="5229200"/>
            <a:ext cx="417646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http://www.sciencemag.org/content/333/6046/1113.full</a:t>
            </a:r>
            <a:endParaRPr lang="en-US" altLang="ja-JP"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16</a:t>
            </a:fld>
            <a:endParaRPr kumimoji="1" lang="ja-JP" altLang="en-US"/>
          </a:p>
        </p:txBody>
      </p:sp>
      <p:pic>
        <p:nvPicPr>
          <p:cNvPr id="1026" name="Picture 2"/>
          <p:cNvPicPr>
            <a:picLocks noChangeAspect="1" noChangeArrowheads="1"/>
          </p:cNvPicPr>
          <p:nvPr/>
        </p:nvPicPr>
        <p:blipFill>
          <a:blip r:embed="rId2" cstate="print"/>
          <a:srcRect l="29725" t="6862" r="30507" b="739"/>
          <a:stretch>
            <a:fillRect/>
          </a:stretch>
        </p:blipFill>
        <p:spPr bwMode="auto">
          <a:xfrm>
            <a:off x="144032" y="44624"/>
            <a:ext cx="4788000" cy="6779070"/>
          </a:xfrm>
          <a:prstGeom prst="rect">
            <a:avLst/>
          </a:prstGeom>
          <a:noFill/>
          <a:ln w="9525">
            <a:solidFill>
              <a:schemeClr val="bg1">
                <a:lumMod val="50000"/>
              </a:schemeClr>
            </a:solidFill>
            <a:miter lim="800000"/>
            <a:headEnd/>
            <a:tailEnd/>
          </a:ln>
        </p:spPr>
      </p:pic>
      <p:sp>
        <p:nvSpPr>
          <p:cNvPr id="6" name="正方形/長方形 5"/>
          <p:cNvSpPr/>
          <p:nvPr/>
        </p:nvSpPr>
        <p:spPr>
          <a:xfrm>
            <a:off x="4572000" y="5517232"/>
            <a:ext cx="446449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https://www.jstage.jst.go.jp/article/jnlp/19/5/19_401/_article/-char/ja/</a:t>
            </a:r>
            <a:endParaRPr lang="ja-JP" altLang="en-US" sz="2000" dirty="0"/>
          </a:p>
        </p:txBody>
      </p:sp>
      <p:sp>
        <p:nvSpPr>
          <p:cNvPr id="7" name="テキスト ボックス 6"/>
          <p:cNvSpPr txBox="1"/>
          <p:nvPr/>
        </p:nvSpPr>
        <p:spPr>
          <a:xfrm>
            <a:off x="5076056" y="1606148"/>
            <a:ext cx="4104456" cy="2308324"/>
          </a:xfrm>
          <a:prstGeom prst="rect">
            <a:avLst/>
          </a:prstGeom>
          <a:noFill/>
        </p:spPr>
        <p:txBody>
          <a:bodyPr wrap="square" rtlCol="0">
            <a:spAutoFit/>
          </a:bodyPr>
          <a:lstStyle/>
          <a:p>
            <a:r>
              <a:rPr lang="ja-JP" altLang="en-US" sz="2400" dirty="0" smtClean="0"/>
              <a:t>江村優花</a:t>
            </a:r>
            <a:r>
              <a:rPr lang="en-US" altLang="ja-JP" sz="2400" dirty="0" smtClean="0"/>
              <a:t>, </a:t>
            </a:r>
            <a:r>
              <a:rPr lang="ja-JP" altLang="en-US" sz="2400" dirty="0" smtClean="0"/>
              <a:t>関洋平</a:t>
            </a:r>
            <a:r>
              <a:rPr lang="en-US" altLang="ja-JP" sz="2400" dirty="0" smtClean="0"/>
              <a:t>: </a:t>
            </a:r>
            <a:r>
              <a:rPr lang="ja-JP" altLang="en-US" sz="2400" dirty="0" smtClean="0"/>
              <a:t>マイクロブログにおける感情・コミュニケーション・動作タイプの推定に基づく顔文字の推薦</a:t>
            </a:r>
            <a:r>
              <a:rPr lang="en-US" altLang="ja-JP" sz="2400" dirty="0" smtClean="0"/>
              <a:t>. </a:t>
            </a:r>
            <a:r>
              <a:rPr lang="ja-JP" altLang="en-US" sz="2400" dirty="0" smtClean="0"/>
              <a:t>自然言語処理</a:t>
            </a:r>
            <a:r>
              <a:rPr lang="en-US" altLang="ja-JP" sz="2400" dirty="0" smtClean="0"/>
              <a:t>. Vol.19, No.5, 2012, p.401-418.</a:t>
            </a:r>
          </a:p>
        </p:txBody>
      </p:sp>
      <p:sp>
        <p:nvSpPr>
          <p:cNvPr id="8" name="タイトル 1"/>
          <p:cNvSpPr txBox="1">
            <a:spLocks/>
          </p:cNvSpPr>
          <p:nvPr/>
        </p:nvSpPr>
        <p:spPr>
          <a:xfrm>
            <a:off x="5220072" y="274638"/>
            <a:ext cx="3923928"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論文の実例（２）</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マイクロブログにおける感情・コミュニケーション・動作タイプの推定に基づく顔文字の推薦.png"/>
          <p:cNvPicPr>
            <a:picLocks noGrp="1" noChangeAspect="1"/>
          </p:cNvPicPr>
          <p:nvPr>
            <p:ph idx="1"/>
          </p:nvPr>
        </p:nvPicPr>
        <p:blipFill>
          <a:blip r:embed="rId2" cstate="print"/>
          <a:stretch>
            <a:fillRect/>
          </a:stretch>
        </p:blipFill>
        <p:spPr>
          <a:xfrm>
            <a:off x="251520" y="116632"/>
            <a:ext cx="7920880" cy="10608603"/>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17</a:t>
            </a:fld>
            <a:endParaRPr kumimoji="1" lang="ja-JP" altLang="en-US"/>
          </a:p>
        </p:txBody>
      </p:sp>
      <p:sp>
        <p:nvSpPr>
          <p:cNvPr id="6" name="正方形/長方形 5"/>
          <p:cNvSpPr/>
          <p:nvPr/>
        </p:nvSpPr>
        <p:spPr>
          <a:xfrm>
            <a:off x="4572000" y="5517232"/>
            <a:ext cx="446449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https://www.jstage.jst.go.jp/article/jnlp/19/5/19_401/_article/-char/ja/</a:t>
            </a:r>
            <a:endParaRPr lang="ja-JP" altLang="en-US"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 4" descr="社会教育_792_ページ_2.png"/>
          <p:cNvPicPr>
            <a:picLocks noGrp="1" noChangeAspect="1"/>
          </p:cNvPicPr>
          <p:nvPr>
            <p:ph idx="1"/>
          </p:nvPr>
        </p:nvPicPr>
        <p:blipFill>
          <a:blip r:embed="rId2" cstate="print"/>
          <a:stretch>
            <a:fillRect/>
          </a:stretch>
        </p:blipFill>
        <p:spPr>
          <a:xfrm>
            <a:off x="107503" y="44624"/>
            <a:ext cx="4756813" cy="6696744"/>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18</a:t>
            </a:fld>
            <a:endParaRPr kumimoji="1" lang="ja-JP" altLang="en-US"/>
          </a:p>
        </p:txBody>
      </p:sp>
      <p:sp>
        <p:nvSpPr>
          <p:cNvPr id="6" name="テキスト ボックス 5"/>
          <p:cNvSpPr txBox="1"/>
          <p:nvPr/>
        </p:nvSpPr>
        <p:spPr>
          <a:xfrm>
            <a:off x="5076056" y="1606148"/>
            <a:ext cx="4104456" cy="1569660"/>
          </a:xfrm>
          <a:prstGeom prst="rect">
            <a:avLst/>
          </a:prstGeom>
          <a:noFill/>
        </p:spPr>
        <p:txBody>
          <a:bodyPr wrap="square" rtlCol="0">
            <a:spAutoFit/>
          </a:bodyPr>
          <a:lstStyle/>
          <a:p>
            <a:r>
              <a:rPr lang="ja-JP" altLang="en-US" sz="2400" dirty="0" smtClean="0"/>
              <a:t>薬袋秀樹</a:t>
            </a:r>
            <a:r>
              <a:rPr lang="en-US" altLang="ja-JP" sz="2400" dirty="0" smtClean="0"/>
              <a:t>: </a:t>
            </a:r>
            <a:r>
              <a:rPr lang="ja-JP" altLang="en-US" sz="2400" dirty="0" smtClean="0"/>
              <a:t>図書館協議会の可能性</a:t>
            </a:r>
            <a:r>
              <a:rPr lang="en-US" altLang="ja-JP" sz="2400" dirty="0" smtClean="0"/>
              <a:t>―</a:t>
            </a:r>
            <a:r>
              <a:rPr lang="ja-JP" altLang="en-US" sz="2400" dirty="0" smtClean="0"/>
              <a:t>草の根からの図書館振興</a:t>
            </a:r>
            <a:r>
              <a:rPr lang="en-US" altLang="ja-JP" sz="2400" dirty="0" smtClean="0"/>
              <a:t>. </a:t>
            </a:r>
            <a:r>
              <a:rPr lang="ja-JP" altLang="en-US" sz="2400" dirty="0" smtClean="0"/>
              <a:t>社会教育</a:t>
            </a:r>
            <a:r>
              <a:rPr lang="en-US" altLang="ja-JP" sz="2400" dirty="0" smtClean="0"/>
              <a:t>. No.792, 2012, p.20-25.</a:t>
            </a:r>
          </a:p>
        </p:txBody>
      </p:sp>
      <p:sp>
        <p:nvSpPr>
          <p:cNvPr id="7" name="タイトル 1"/>
          <p:cNvSpPr txBox="1">
            <a:spLocks/>
          </p:cNvSpPr>
          <p:nvPr/>
        </p:nvSpPr>
        <p:spPr>
          <a:xfrm>
            <a:off x="5004048" y="274638"/>
            <a:ext cx="4139952"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論文の実例（３）</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正方形/長方形 7"/>
          <p:cNvSpPr/>
          <p:nvPr/>
        </p:nvSpPr>
        <p:spPr>
          <a:xfrm>
            <a:off x="4716016" y="5457418"/>
            <a:ext cx="432048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http://www.tulips.tsukuba.ac.jp/dspace/handle/2241/117267</a:t>
            </a:r>
            <a:endParaRPr lang="ja-JP" alt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つくばリポジトリ (Tulips-R)- 図書館協議会の可能性：草の根からの図書館振興.png"/>
          <p:cNvPicPr>
            <a:picLocks noGrp="1" noChangeAspect="1"/>
          </p:cNvPicPr>
          <p:nvPr>
            <p:ph idx="1"/>
          </p:nvPr>
        </p:nvPicPr>
        <p:blipFill>
          <a:blip r:embed="rId2" cstate="print"/>
          <a:stretch>
            <a:fillRect/>
          </a:stretch>
        </p:blipFill>
        <p:spPr>
          <a:xfrm>
            <a:off x="179512" y="188640"/>
            <a:ext cx="7433326" cy="6480720"/>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19</a:t>
            </a:fld>
            <a:endParaRPr kumimoji="1" lang="ja-JP" altLang="en-US"/>
          </a:p>
        </p:txBody>
      </p:sp>
      <p:sp>
        <p:nvSpPr>
          <p:cNvPr id="6" name="正方形/長方形 5"/>
          <p:cNvSpPr/>
          <p:nvPr/>
        </p:nvSpPr>
        <p:spPr>
          <a:xfrm>
            <a:off x="4788024" y="6093296"/>
            <a:ext cx="432048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http://www.tulips.tsukuba.ac.jp/dspace/handle/2241/117267</a:t>
            </a:r>
            <a:endParaRPr lang="ja-JP" alt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本日のお品書き</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前回の復習及び質疑</a:t>
            </a:r>
            <a:endParaRPr lang="en-US" altLang="ja-JP" dirty="0" smtClean="0"/>
          </a:p>
          <a:p>
            <a:r>
              <a:rPr lang="ja-JP" altLang="en-US" dirty="0" smtClean="0"/>
              <a:t>本日の内容</a:t>
            </a:r>
            <a:endParaRPr lang="en-US" altLang="ja-JP" dirty="0"/>
          </a:p>
          <a:p>
            <a:pPr lvl="1"/>
            <a:r>
              <a:rPr lang="ja-JP" altLang="en-US" dirty="0" smtClean="0"/>
              <a:t>デジタルドキュメントとは？（続）</a:t>
            </a:r>
            <a:endParaRPr lang="en-US" altLang="ja-JP" dirty="0" smtClean="0"/>
          </a:p>
          <a:p>
            <a:pPr lvl="1"/>
            <a:r>
              <a:rPr lang="ja-JP" altLang="en-US" dirty="0" smtClean="0"/>
              <a:t>学術分野におけるデジタルドキュメント</a:t>
            </a:r>
            <a:endParaRPr lang="en-US" altLang="ja-JP" dirty="0" smtClean="0"/>
          </a:p>
          <a:p>
            <a:pPr lvl="2"/>
            <a:r>
              <a:rPr lang="en-US" altLang="ja-JP" dirty="0" smtClean="0"/>
              <a:t>E</a:t>
            </a:r>
            <a:r>
              <a:rPr lang="ja-JP" altLang="en-US" dirty="0" smtClean="0"/>
              <a:t>ジャーナル</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a:t>
            </a:fld>
            <a:endParaRPr kumimoji="1" lang="ja-JP"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今月の「社会教育」201206.png"/>
          <p:cNvPicPr>
            <a:picLocks noGrp="1" noChangeAspect="1"/>
          </p:cNvPicPr>
          <p:nvPr>
            <p:ph idx="1"/>
          </p:nvPr>
        </p:nvPicPr>
        <p:blipFill>
          <a:blip r:embed="rId2" cstate="print"/>
          <a:stretch>
            <a:fillRect/>
          </a:stretch>
        </p:blipFill>
        <p:spPr>
          <a:xfrm>
            <a:off x="35496" y="22219"/>
            <a:ext cx="7776864" cy="12191757"/>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20</a:t>
            </a:fld>
            <a:endParaRPr kumimoji="1" lang="ja-JP" altLang="en-US"/>
          </a:p>
        </p:txBody>
      </p:sp>
      <p:sp>
        <p:nvSpPr>
          <p:cNvPr id="6" name="正方形/長方形 5"/>
          <p:cNvSpPr/>
          <p:nvPr/>
        </p:nvSpPr>
        <p:spPr>
          <a:xfrm>
            <a:off x="2771800" y="6237312"/>
            <a:ext cx="6174432"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http://www.social-edu.com/magazine/y2012/y1206.html</a:t>
            </a:r>
            <a:endParaRPr lang="ja-JP"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学術分野における電子ジャーナルの歴史</a:t>
            </a:r>
            <a:endParaRPr kumimoji="1" lang="ja-JP" altLang="en-US" dirty="0"/>
          </a:p>
        </p:txBody>
      </p:sp>
      <p:sp>
        <p:nvSpPr>
          <p:cNvPr id="3" name="コンテンツ プレースホルダ 2"/>
          <p:cNvSpPr>
            <a:spLocks noGrp="1"/>
          </p:cNvSpPr>
          <p:nvPr>
            <p:ph idx="1"/>
          </p:nvPr>
        </p:nvSpPr>
        <p:spPr>
          <a:xfrm>
            <a:off x="457200" y="1600200"/>
            <a:ext cx="8229600" cy="5257800"/>
          </a:xfrm>
        </p:spPr>
        <p:txBody>
          <a:bodyPr>
            <a:normAutofit fontScale="85000" lnSpcReduction="20000"/>
          </a:bodyPr>
          <a:lstStyle/>
          <a:p>
            <a:r>
              <a:rPr kumimoji="1" lang="en-US" altLang="ja-JP" dirty="0" smtClean="0"/>
              <a:t>1980</a:t>
            </a:r>
            <a:r>
              <a:rPr kumimoji="1" lang="ja-JP" altLang="en-US" dirty="0" smtClean="0"/>
              <a:t>年代頃から、電子出版の試み</a:t>
            </a:r>
            <a:endParaRPr kumimoji="1" lang="en-US" altLang="ja-JP" dirty="0" smtClean="0"/>
          </a:p>
          <a:p>
            <a:pPr lvl="1"/>
            <a:r>
              <a:rPr lang="ja-JP" altLang="en-US" dirty="0" smtClean="0"/>
              <a:t>→ 作成プロセスの電子化</a:t>
            </a:r>
            <a:endParaRPr lang="en-US" altLang="ja-JP" dirty="0" smtClean="0"/>
          </a:p>
          <a:p>
            <a:pPr lvl="1"/>
            <a:r>
              <a:rPr lang="ja-JP" altLang="en-US" dirty="0" smtClean="0"/>
              <a:t>当初は</a:t>
            </a:r>
            <a:r>
              <a:rPr lang="en-US" altLang="ja-JP" dirty="0" smtClean="0"/>
              <a:t>CD-ROM</a:t>
            </a:r>
            <a:r>
              <a:rPr lang="ja-JP" altLang="en-US" dirty="0" smtClean="0"/>
              <a:t>等による、テキストの提供など</a:t>
            </a:r>
            <a:endParaRPr kumimoji="1" lang="en-US" altLang="ja-JP" dirty="0" smtClean="0"/>
          </a:p>
          <a:p>
            <a:r>
              <a:rPr kumimoji="1" lang="en-US" altLang="ja-JP" dirty="0" smtClean="0"/>
              <a:t>1990</a:t>
            </a:r>
            <a:r>
              <a:rPr kumimoji="1" lang="ja-JP" altLang="en-US" dirty="0" smtClean="0"/>
              <a:t>年代頃から、電子版提供の試み</a:t>
            </a:r>
            <a:endParaRPr kumimoji="1" lang="en-US" altLang="ja-JP" dirty="0" smtClean="0"/>
          </a:p>
          <a:p>
            <a:r>
              <a:rPr lang="en-US" altLang="ja-JP" dirty="0" smtClean="0"/>
              <a:t>1990</a:t>
            </a:r>
            <a:r>
              <a:rPr lang="ja-JP" altLang="en-US" dirty="0" smtClean="0"/>
              <a:t>年代半ば～終わり頃</a:t>
            </a:r>
            <a:r>
              <a:rPr kumimoji="1" lang="ja-JP" altLang="en-US" dirty="0" smtClean="0"/>
              <a:t>、ウェブ</a:t>
            </a:r>
            <a:r>
              <a:rPr lang="ja-JP" altLang="en-US" dirty="0" smtClean="0"/>
              <a:t>を通じたオンラインジャーナルの提供開始</a:t>
            </a:r>
            <a:endParaRPr lang="en-US" altLang="ja-JP" dirty="0" smtClean="0"/>
          </a:p>
          <a:p>
            <a:pPr lvl="1"/>
            <a:r>
              <a:rPr kumimoji="1" lang="ja-JP" altLang="en-US" dirty="0" smtClean="0"/>
              <a:t>はじめは紙版の代替（簡易版）</a:t>
            </a:r>
            <a:endParaRPr kumimoji="1" lang="en-US" altLang="ja-JP" dirty="0" smtClean="0"/>
          </a:p>
          <a:p>
            <a:pPr lvl="1"/>
            <a:r>
              <a:rPr lang="en-US" altLang="ja-JP" dirty="0" smtClean="0"/>
              <a:t>PDF</a:t>
            </a:r>
          </a:p>
          <a:p>
            <a:pPr lvl="1"/>
            <a:r>
              <a:rPr kumimoji="1" lang="ja-JP" altLang="en-US" dirty="0" smtClean="0"/>
              <a:t>次第に本格版へ</a:t>
            </a:r>
            <a:endParaRPr kumimoji="1" lang="en-US" altLang="ja-JP" dirty="0" smtClean="0"/>
          </a:p>
          <a:p>
            <a:pPr lvl="1"/>
            <a:r>
              <a:rPr kumimoji="1" lang="en-US" altLang="ja-JP" dirty="0" smtClean="0"/>
              <a:t>E-only</a:t>
            </a:r>
            <a:r>
              <a:rPr kumimoji="1" lang="ja-JP" altLang="en-US" dirty="0" smtClean="0"/>
              <a:t>の登場（オンライン雑誌）</a:t>
            </a:r>
            <a:endParaRPr kumimoji="1" lang="en-US" altLang="ja-JP" dirty="0" smtClean="0"/>
          </a:p>
          <a:p>
            <a:r>
              <a:rPr kumimoji="1" lang="ja-JP" altLang="en-US" dirty="0" smtClean="0"/>
              <a:t>多様化・先端化・変容へ</a:t>
            </a:r>
            <a:endParaRPr kumimoji="1" lang="en-US" altLang="ja-JP" dirty="0" smtClean="0"/>
          </a:p>
          <a:p>
            <a:pPr lvl="1"/>
            <a:r>
              <a:rPr kumimoji="1" lang="en-US" altLang="ja-JP" dirty="0" smtClean="0"/>
              <a:t>XML / </a:t>
            </a:r>
            <a:r>
              <a:rPr kumimoji="1" lang="en-US" altLang="ja-JP" dirty="0" err="1" smtClean="0"/>
              <a:t>HTML+α</a:t>
            </a:r>
            <a:r>
              <a:rPr lang="ja-JP" altLang="en-US" dirty="0" smtClean="0"/>
              <a:t>による</a:t>
            </a:r>
            <a:r>
              <a:rPr kumimoji="1" lang="ja-JP" altLang="en-US" dirty="0" smtClean="0"/>
              <a:t>提供</a:t>
            </a:r>
            <a:endParaRPr kumimoji="1" lang="en-US" altLang="ja-JP" dirty="0" smtClean="0"/>
          </a:p>
          <a:p>
            <a:pPr lvl="2"/>
            <a:r>
              <a:rPr lang="en-US" altLang="ja-JP" dirty="0" smtClean="0"/>
              <a:t>Future of article (2011) </a:t>
            </a:r>
            <a:r>
              <a:rPr lang="ja-JP" altLang="en-US" dirty="0" smtClean="0"/>
              <a:t>の登場</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21</a:t>
            </a:fld>
            <a:endParaRPr kumimoji="1" lang="ja-JP"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電子ジャーナル</a:t>
            </a:r>
            <a:r>
              <a:rPr lang="ja-JP" altLang="en-US" dirty="0" smtClean="0"/>
              <a:t>の規模・変遷</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22</a:t>
            </a:fld>
            <a:endParaRPr kumimoji="1" lang="ja-JP" altLang="en-US"/>
          </a:p>
        </p:txBody>
      </p:sp>
      <p:graphicFrame>
        <p:nvGraphicFramePr>
          <p:cNvPr id="5" name="コンテンツ プレースホルダ 4"/>
          <p:cNvGraphicFramePr>
            <a:graphicFrameLocks noGrp="1"/>
          </p:cNvGraphicFramePr>
          <p:nvPr>
            <p:ph idx="1"/>
          </p:nvPr>
        </p:nvGraphicFramePr>
        <p:xfrm>
          <a:off x="251520" y="1124744"/>
          <a:ext cx="8640960" cy="4741987"/>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4980" y="6105490"/>
            <a:ext cx="9144000" cy="707886"/>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Ulrich’s Periodicals Directory. </a:t>
            </a:r>
          </a:p>
          <a:p>
            <a:r>
              <a:rPr kumimoji="1" lang="ja-JP" altLang="en-US" sz="2000" dirty="0" smtClean="0"/>
              <a:t>倉田敬子</a:t>
            </a:r>
            <a:r>
              <a:rPr kumimoji="1" lang="en-US" altLang="ja-JP" sz="2000" dirty="0" smtClean="0"/>
              <a:t>: </a:t>
            </a:r>
            <a:r>
              <a:rPr kumimoji="1" lang="ja-JP" altLang="en-US" sz="2000" dirty="0" smtClean="0"/>
              <a:t>「学術情報</a:t>
            </a:r>
            <a:r>
              <a:rPr lang="ja-JP" altLang="en-US" sz="2000" dirty="0" smtClean="0"/>
              <a:t>流通とオープンアクセス</a:t>
            </a:r>
            <a:r>
              <a:rPr kumimoji="1" lang="ja-JP" altLang="en-US" sz="2000" dirty="0" smtClean="0"/>
              <a:t>」</a:t>
            </a:r>
            <a:r>
              <a:rPr lang="en-US" altLang="ja-JP" sz="2000" dirty="0" smtClean="0"/>
              <a:t>. </a:t>
            </a:r>
            <a:r>
              <a:rPr lang="ja-JP" altLang="en-US" sz="2000" dirty="0" smtClean="0"/>
              <a:t>勁草書房</a:t>
            </a:r>
            <a:r>
              <a:rPr lang="en-US" altLang="ja-JP" sz="2000" dirty="0" smtClean="0"/>
              <a:t>, 2007, p.117. </a:t>
            </a:r>
            <a:r>
              <a:rPr kumimoji="1" lang="ja-JP" altLang="en-US" sz="2000" dirty="0" smtClean="0"/>
              <a:t>図</a:t>
            </a:r>
            <a:r>
              <a:rPr kumimoji="1" lang="en-US" altLang="ja-JP" sz="2000" dirty="0" smtClean="0"/>
              <a:t>5.2</a:t>
            </a:r>
            <a:r>
              <a:rPr kumimoji="1" lang="ja-JP" altLang="en-US" sz="2000" dirty="0" smtClean="0"/>
              <a:t>より。</a:t>
            </a:r>
            <a:endParaRPr kumimoji="1" lang="ja-JP" alt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電子ジャーナルの受容</a:t>
            </a:r>
            <a:endParaRPr kumimoji="1" lang="ja-JP" altLang="en-US" dirty="0"/>
          </a:p>
        </p:txBody>
      </p:sp>
      <p:sp>
        <p:nvSpPr>
          <p:cNvPr id="3" name="コンテンツ プレースホルダ 2"/>
          <p:cNvSpPr>
            <a:spLocks noGrp="1"/>
          </p:cNvSpPr>
          <p:nvPr>
            <p:ph idx="1"/>
          </p:nvPr>
        </p:nvSpPr>
        <p:spPr>
          <a:xfrm>
            <a:off x="179512" y="1484784"/>
            <a:ext cx="8892480" cy="4781128"/>
          </a:xfrm>
        </p:spPr>
        <p:txBody>
          <a:bodyPr>
            <a:normAutofit fontScale="92500"/>
          </a:bodyPr>
          <a:lstStyle/>
          <a:p>
            <a:r>
              <a:rPr kumimoji="1" lang="en-US" altLang="ja-JP" dirty="0" smtClean="0"/>
              <a:t>1990</a:t>
            </a:r>
            <a:r>
              <a:rPr kumimoji="1" lang="ja-JP" altLang="en-US" dirty="0" smtClean="0"/>
              <a:t>年代終わりに始まった電子ジャーナルは急速に受け入られた。</a:t>
            </a:r>
            <a:endParaRPr kumimoji="1" lang="en-US" altLang="ja-JP" dirty="0" smtClean="0"/>
          </a:p>
          <a:p>
            <a:r>
              <a:rPr kumimoji="1" lang="en-US" altLang="ja-JP" dirty="0" smtClean="0"/>
              <a:t>2011</a:t>
            </a:r>
            <a:r>
              <a:rPr kumimoji="1" lang="ja-JP" altLang="en-US" dirty="0" smtClean="0"/>
              <a:t>年に国内の大学・研究機関を対象とした</a:t>
            </a:r>
            <a:r>
              <a:rPr lang="ja-JP" altLang="en-US" dirty="0" smtClean="0"/>
              <a:t>学術図書館研究委員会による</a:t>
            </a:r>
            <a:r>
              <a:rPr kumimoji="1" lang="ja-JP" altLang="en-US" dirty="0" smtClean="0"/>
              <a:t>アンケート調査（</a:t>
            </a:r>
            <a:r>
              <a:rPr kumimoji="1" lang="en-US" altLang="ja-JP" dirty="0" smtClean="0"/>
              <a:t>SCREAL</a:t>
            </a:r>
            <a:r>
              <a:rPr kumimoji="1" lang="ja-JP" altLang="en-US" dirty="0" smtClean="0"/>
              <a:t>調査）によれば、</a:t>
            </a:r>
            <a:endParaRPr kumimoji="1" lang="en-US" altLang="ja-JP" dirty="0" smtClean="0"/>
          </a:p>
          <a:p>
            <a:pPr lvl="1"/>
            <a:r>
              <a:rPr lang="ja-JP" altLang="en-US" dirty="0" smtClean="0"/>
              <a:t>薬学、化学、生物学、物理学、医学の分野では、</a:t>
            </a:r>
            <a:r>
              <a:rPr kumimoji="1" lang="ja-JP" altLang="en-US" dirty="0" smtClean="0"/>
              <a:t>研究者の半数以上が</a:t>
            </a:r>
            <a:r>
              <a:rPr lang="ja-JP" altLang="en-US" dirty="0" smtClean="0"/>
              <a:t>「</a:t>
            </a:r>
            <a:r>
              <a:rPr kumimoji="1" lang="ja-JP" altLang="en-US" dirty="0" smtClean="0"/>
              <a:t>ほぼ毎日」電子ジャーナルを使う</a:t>
            </a:r>
            <a:endParaRPr kumimoji="1" lang="en-US" altLang="ja-JP" dirty="0" smtClean="0"/>
          </a:p>
          <a:p>
            <a:pPr lvl="1"/>
            <a:r>
              <a:rPr kumimoji="1" lang="ja-JP" altLang="en-US" dirty="0" smtClean="0"/>
              <a:t>人文社会科学系の分野でも、</a:t>
            </a:r>
            <a:r>
              <a:rPr kumimoji="1" lang="en-US" altLang="ja-JP" dirty="0" smtClean="0"/>
              <a:t>7</a:t>
            </a:r>
            <a:r>
              <a:rPr kumimoji="1" lang="ja-JP" altLang="en-US" dirty="0" smtClean="0"/>
              <a:t>割以上が「月に</a:t>
            </a:r>
            <a:r>
              <a:rPr lang="en-US" altLang="ja-JP" dirty="0" smtClean="0"/>
              <a:t>1</a:t>
            </a:r>
            <a:r>
              <a:rPr kumimoji="1" lang="ja-JP" altLang="en-US" dirty="0" smtClean="0"/>
              <a:t>回以上」利用している。</a:t>
            </a:r>
            <a:endParaRPr kumimoji="1" lang="en-US" altLang="ja-JP" dirty="0" smtClean="0"/>
          </a:p>
          <a:p>
            <a:r>
              <a:rPr lang="ja-JP" altLang="en-US" dirty="0" smtClean="0"/>
              <a:t>週に</a:t>
            </a:r>
            <a:r>
              <a:rPr lang="en-US" altLang="ja-JP" dirty="0" smtClean="0"/>
              <a:t>1</a:t>
            </a:r>
            <a:r>
              <a:rPr lang="ja-JP" altLang="en-US" dirty="0" smtClean="0"/>
              <a:t>回以上電子ジャーナルを利用する研究者は、</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23</a:t>
            </a:fld>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SCREAL2011_20120229_ページ_04.png"/>
          <p:cNvPicPr>
            <a:picLocks noGrp="1" noChangeAspect="1"/>
          </p:cNvPicPr>
          <p:nvPr>
            <p:ph idx="1"/>
          </p:nvPr>
        </p:nvPicPr>
        <p:blipFill>
          <a:blip r:embed="rId2" cstate="print"/>
          <a:stretch>
            <a:fillRect/>
          </a:stretch>
        </p:blipFill>
        <p:spPr>
          <a:xfrm>
            <a:off x="0" y="0"/>
            <a:ext cx="9144000" cy="6858000"/>
          </a:xfrm>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24</a:t>
            </a:fld>
            <a:endParaRPr kumimoji="1" lang="ja-JP" altLang="en-US" dirty="0"/>
          </a:p>
        </p:txBody>
      </p:sp>
      <p:sp>
        <p:nvSpPr>
          <p:cNvPr id="6" name="テキスト ボックス 5"/>
          <p:cNvSpPr txBox="1"/>
          <p:nvPr/>
        </p:nvSpPr>
        <p:spPr>
          <a:xfrm>
            <a:off x="-4980" y="6597352"/>
            <a:ext cx="9144000" cy="400110"/>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SCREAL</a:t>
            </a:r>
            <a:r>
              <a:rPr kumimoji="1" lang="ja-JP" altLang="en-US" sz="2000" dirty="0" smtClean="0"/>
              <a:t>調査</a:t>
            </a:r>
            <a:r>
              <a:rPr kumimoji="1" lang="en-US" altLang="ja-JP" sz="2000" dirty="0" smtClean="0"/>
              <a:t>2011. </a:t>
            </a:r>
            <a:r>
              <a:rPr lang="en-US" altLang="ja-JP" sz="2000" dirty="0" smtClean="0">
                <a:hlinkClick r:id="rId3"/>
              </a:rPr>
              <a:t>http://www.screal.jp/</a:t>
            </a:r>
            <a:r>
              <a:rPr lang="ja-JP" altLang="en-US" sz="2000" dirty="0" smtClean="0"/>
              <a:t>  </a:t>
            </a:r>
            <a:endParaRPr kumimoji="1" lang="ja-JP" alt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noAutofit/>
          </a:bodyPr>
          <a:lstStyle/>
          <a:p>
            <a:r>
              <a:rPr lang="ja-JP" altLang="en-US" sz="3200" dirty="0" smtClean="0"/>
              <a:t>電子ジャーナル利用の浸透度（自然科学系）</a:t>
            </a:r>
            <a:endParaRPr kumimoji="1" lang="ja-JP" altLang="en-US" sz="3200"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25</a:t>
            </a:fld>
            <a:endParaRPr kumimoji="1" lang="ja-JP" altLang="en-US"/>
          </a:p>
        </p:txBody>
      </p:sp>
      <p:graphicFrame>
        <p:nvGraphicFramePr>
          <p:cNvPr id="5" name="グラフ 4"/>
          <p:cNvGraphicFramePr/>
          <p:nvPr/>
        </p:nvGraphicFramePr>
        <p:xfrm>
          <a:off x="0" y="1052736"/>
          <a:ext cx="9144000" cy="5544616"/>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4980" y="6453336"/>
            <a:ext cx="9144000" cy="400110"/>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SCREAL</a:t>
            </a:r>
            <a:r>
              <a:rPr kumimoji="1" lang="ja-JP" altLang="en-US" sz="2000" dirty="0" smtClean="0"/>
              <a:t>調査</a:t>
            </a:r>
            <a:r>
              <a:rPr kumimoji="1" lang="en-US" altLang="ja-JP" sz="2000" dirty="0" smtClean="0"/>
              <a:t>2011. </a:t>
            </a:r>
            <a:r>
              <a:rPr lang="en-US" altLang="ja-JP" sz="2000" dirty="0" smtClean="0">
                <a:hlinkClick r:id="rId3"/>
              </a:rPr>
              <a:t>http://www.screal.jp/</a:t>
            </a:r>
            <a:r>
              <a:rPr lang="ja-JP" altLang="en-US" sz="2000" dirty="0" smtClean="0"/>
              <a:t>  </a:t>
            </a:r>
            <a:endParaRPr kumimoji="1" lang="ja-JP" alt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論文の</a:t>
            </a:r>
            <a:r>
              <a:rPr lang="ja-JP" altLang="en-US" dirty="0" smtClean="0"/>
              <a:t>要素、</a:t>
            </a:r>
            <a:r>
              <a:rPr kumimoji="1" lang="ja-JP" altLang="en-US" dirty="0" smtClean="0"/>
              <a:t>構造</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26</a:t>
            </a:fld>
            <a:endParaRPr kumimoji="1" lang="ja-JP" altLang="en-US"/>
          </a:p>
        </p:txBody>
      </p:sp>
      <p:sp>
        <p:nvSpPr>
          <p:cNvPr id="8" name="コンテンツ プレースホルダ 7"/>
          <p:cNvSpPr>
            <a:spLocks noGrp="1"/>
          </p:cNvSpPr>
          <p:nvPr>
            <p:ph sz="half" idx="2"/>
          </p:nvPr>
        </p:nvSpPr>
        <p:spPr/>
        <p:txBody>
          <a:bodyPr/>
          <a:lstStyle/>
          <a:p>
            <a:endParaRPr kumimoji="1" lang="ja-JP" altLang="en-US"/>
          </a:p>
        </p:txBody>
      </p:sp>
      <p:pic>
        <p:nvPicPr>
          <p:cNvPr id="9" name="コンテンツ プレースホルダ 6" descr="Science-2011-Nakamura-1113-6_ページ_2.png"/>
          <p:cNvPicPr>
            <a:picLocks noChangeAspect="1"/>
          </p:cNvPicPr>
          <p:nvPr/>
        </p:nvPicPr>
        <p:blipFill>
          <a:blip r:embed="rId2" cstate="print"/>
          <a:stretch>
            <a:fillRect/>
          </a:stretch>
        </p:blipFill>
        <p:spPr>
          <a:xfrm>
            <a:off x="4355976" y="1124744"/>
            <a:ext cx="4320480" cy="5498793"/>
          </a:xfrm>
          <a:prstGeom prst="rect">
            <a:avLst/>
          </a:prstGeom>
          <a:ln>
            <a:solidFill>
              <a:schemeClr val="bg1">
                <a:lumMod val="50000"/>
              </a:schemeClr>
            </a:solidFill>
          </a:ln>
        </p:spPr>
      </p:pic>
      <p:sp>
        <p:nvSpPr>
          <p:cNvPr id="10" name="角丸四角形 9"/>
          <p:cNvSpPr/>
          <p:nvPr/>
        </p:nvSpPr>
        <p:spPr>
          <a:xfrm>
            <a:off x="4572000" y="1556792"/>
            <a:ext cx="2592288" cy="10801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4572000" y="2636912"/>
            <a:ext cx="2592000" cy="684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flipV="1">
            <a:off x="4507676" y="5380900"/>
            <a:ext cx="1368152" cy="1008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flipV="1">
            <a:off x="4515360" y="3356992"/>
            <a:ext cx="1368152" cy="1944000"/>
          </a:xfrm>
          <a:prstGeom prst="round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flipV="1">
            <a:off x="5940152" y="4365104"/>
            <a:ext cx="2520280" cy="2016224"/>
          </a:xfrm>
          <a:prstGeom prst="roundRect">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7" name="直線コネクタ 16"/>
          <p:cNvCxnSpPr/>
          <p:nvPr/>
        </p:nvCxnSpPr>
        <p:spPr>
          <a:xfrm>
            <a:off x="5584944" y="6566616"/>
            <a:ext cx="190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8424640" y="6566616"/>
            <a:ext cx="21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lstStyle/>
          <a:p>
            <a:r>
              <a:rPr kumimoji="1" lang="ja-JP" altLang="en-US" dirty="0" smtClean="0"/>
              <a:t>論文の</a:t>
            </a:r>
            <a:r>
              <a:rPr lang="ja-JP" altLang="en-US" dirty="0" smtClean="0"/>
              <a:t>要素、</a:t>
            </a:r>
            <a:r>
              <a:rPr kumimoji="1" lang="ja-JP" altLang="en-US" dirty="0" smtClean="0"/>
              <a:t>構造</a:t>
            </a:r>
            <a:r>
              <a:rPr lang="ja-JP" altLang="en-US" dirty="0" smtClean="0"/>
              <a:t>（図表）</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27</a:t>
            </a:fld>
            <a:endParaRPr kumimoji="1" lang="ja-JP" altLang="en-US"/>
          </a:p>
        </p:txBody>
      </p:sp>
      <p:sp>
        <p:nvSpPr>
          <p:cNvPr id="8" name="コンテンツ プレースホルダ 7"/>
          <p:cNvSpPr>
            <a:spLocks noGrp="1"/>
          </p:cNvSpPr>
          <p:nvPr>
            <p:ph sz="half" idx="2"/>
          </p:nvPr>
        </p:nvSpPr>
        <p:spPr/>
        <p:txBody>
          <a:bodyPr/>
          <a:lstStyle/>
          <a:p>
            <a:endParaRPr kumimoji="1" lang="ja-JP" altLang="en-US"/>
          </a:p>
        </p:txBody>
      </p:sp>
      <p:pic>
        <p:nvPicPr>
          <p:cNvPr id="2050" name="Picture 2"/>
          <p:cNvPicPr>
            <a:picLocks noChangeAspect="1" noChangeArrowheads="1"/>
          </p:cNvPicPr>
          <p:nvPr/>
        </p:nvPicPr>
        <p:blipFill>
          <a:blip r:embed="rId2" cstate="print"/>
          <a:srcRect/>
          <a:stretch>
            <a:fillRect/>
          </a:stretch>
        </p:blipFill>
        <p:spPr bwMode="auto">
          <a:xfrm>
            <a:off x="107504" y="836712"/>
            <a:ext cx="5867400" cy="6172200"/>
          </a:xfrm>
          <a:prstGeom prst="rect">
            <a:avLst/>
          </a:prstGeom>
          <a:noFill/>
          <a:ln w="9525">
            <a:solidFill>
              <a:schemeClr val="bg1">
                <a:lumMod val="50000"/>
              </a:schemeClr>
            </a:solidFill>
            <a:miter lim="800000"/>
            <a:headEnd/>
            <a:tailEnd/>
          </a:ln>
        </p:spPr>
      </p:pic>
      <p:cxnSp>
        <p:nvCxnSpPr>
          <p:cNvPr id="16" name="直線コネクタ 15"/>
          <p:cNvCxnSpPr/>
          <p:nvPr/>
        </p:nvCxnSpPr>
        <p:spPr>
          <a:xfrm>
            <a:off x="971600" y="3573016"/>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899592" y="5630512"/>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75652" y="5990552"/>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 6" descr="Science-2011-Nakamura-1113-6_ページ_2.png"/>
          <p:cNvPicPr>
            <a:picLocks noChangeAspect="1"/>
          </p:cNvPicPr>
          <p:nvPr/>
        </p:nvPicPr>
        <p:blipFill>
          <a:blip r:embed="rId3" cstate="print"/>
          <a:srcRect l="35000" t="57619" r="3333" b="3095"/>
          <a:stretch>
            <a:fillRect/>
          </a:stretch>
        </p:blipFill>
        <p:spPr>
          <a:xfrm>
            <a:off x="4283968" y="2924944"/>
            <a:ext cx="4706923" cy="3816424"/>
          </a:xfrm>
          <a:prstGeom prst="rect">
            <a:avLst/>
          </a:prstGeom>
          <a:ln w="38100">
            <a:solidFill>
              <a:schemeClr val="accent6"/>
            </a:solidFill>
          </a:ln>
        </p:spPr>
      </p:pic>
      <p:cxnSp>
        <p:nvCxnSpPr>
          <p:cNvPr id="23" name="直線コネクタ 22"/>
          <p:cNvCxnSpPr/>
          <p:nvPr/>
        </p:nvCxnSpPr>
        <p:spPr>
          <a:xfrm>
            <a:off x="4325240" y="6422600"/>
            <a:ext cx="39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6084168" y="1268760"/>
            <a:ext cx="29520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Font typeface="Arial" pitchFamily="34" charset="0"/>
              <a:buChar char="•"/>
            </a:pPr>
            <a:r>
              <a:rPr kumimoji="1" lang="ja-JP" altLang="en-US" sz="2400" dirty="0" smtClean="0"/>
              <a:t> 図表⇔本文のリンク</a:t>
            </a:r>
            <a:endParaRPr kumimoji="1" lang="en-US" altLang="ja-JP" sz="2400" dirty="0" smtClean="0"/>
          </a:p>
          <a:p>
            <a:pPr>
              <a:buFont typeface="Arial" pitchFamily="34" charset="0"/>
              <a:buChar char="•"/>
            </a:pPr>
            <a:r>
              <a:rPr kumimoji="1" lang="en-US" altLang="ja-JP" sz="2400" dirty="0" smtClean="0"/>
              <a:t> </a:t>
            </a:r>
            <a:r>
              <a:rPr kumimoji="1" lang="ja-JP" altLang="en-US" sz="2400" dirty="0" smtClean="0"/>
              <a:t>図表番号</a:t>
            </a:r>
            <a:endParaRPr kumimoji="1" lang="en-US" altLang="ja-JP" sz="2400" dirty="0" smtClean="0"/>
          </a:p>
          <a:p>
            <a:pPr>
              <a:buFont typeface="Arial" pitchFamily="34" charset="0"/>
              <a:buChar char="•"/>
            </a:pPr>
            <a:r>
              <a:rPr lang="en-US" altLang="ja-JP" sz="2400" dirty="0" smtClean="0"/>
              <a:t> </a:t>
            </a:r>
            <a:r>
              <a:rPr lang="ja-JP" altLang="en-US" sz="2400" dirty="0" smtClean="0"/>
              <a:t>キャプション</a:t>
            </a:r>
            <a:endParaRPr kumimoji="1" lang="ja-JP"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par>
                                <p:cTn id="14" presetID="5"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heckerboard(across)">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論文の</a:t>
            </a:r>
            <a:r>
              <a:rPr lang="ja-JP" altLang="en-US" dirty="0" smtClean="0"/>
              <a:t>要素、構造（文献参照）</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pic>
        <p:nvPicPr>
          <p:cNvPr id="1026" name="Picture 2"/>
          <p:cNvPicPr>
            <a:picLocks noChangeAspect="1" noChangeArrowheads="1"/>
          </p:cNvPicPr>
          <p:nvPr/>
        </p:nvPicPr>
        <p:blipFill>
          <a:blip r:embed="rId2" cstate="print"/>
          <a:srcRect l="3311" t="5219" r="2880" b="48095"/>
          <a:stretch>
            <a:fillRect/>
          </a:stretch>
        </p:blipFill>
        <p:spPr bwMode="auto">
          <a:xfrm>
            <a:off x="107504" y="908720"/>
            <a:ext cx="6120680" cy="4509120"/>
          </a:xfrm>
          <a:prstGeom prst="rect">
            <a:avLst/>
          </a:prstGeom>
          <a:noFill/>
          <a:ln w="9525">
            <a:solidFill>
              <a:schemeClr val="bg1">
                <a:lumMod val="50000"/>
              </a:schemeClr>
            </a:solidFill>
            <a:miter lim="800000"/>
            <a:headEnd/>
            <a:tailEnd/>
          </a:ln>
        </p:spPr>
      </p:pic>
      <p:pic>
        <p:nvPicPr>
          <p:cNvPr id="19" name="図 18" descr="Science-2011-Nakamura-1113-6_ページ_5.png"/>
          <p:cNvPicPr>
            <a:picLocks noChangeAspect="1"/>
          </p:cNvPicPr>
          <p:nvPr/>
        </p:nvPicPr>
        <p:blipFill>
          <a:blip r:embed="rId3" cstate="print"/>
          <a:srcRect b="58400"/>
          <a:stretch>
            <a:fillRect/>
          </a:stretch>
        </p:blipFill>
        <p:spPr>
          <a:xfrm>
            <a:off x="3648067" y="3933056"/>
            <a:ext cx="5388429" cy="2852936"/>
          </a:xfrm>
          <a:prstGeom prst="rect">
            <a:avLst/>
          </a:prstGeom>
          <a:ln>
            <a:solidFill>
              <a:schemeClr val="bg1">
                <a:lumMod val="50000"/>
              </a:schemeClr>
            </a:solidFill>
          </a:ln>
        </p:spPr>
      </p:pic>
      <p:cxnSp>
        <p:nvCxnSpPr>
          <p:cNvPr id="22" name="直線コネクタ 21"/>
          <p:cNvCxnSpPr/>
          <p:nvPr/>
        </p:nvCxnSpPr>
        <p:spPr>
          <a:xfrm>
            <a:off x="5436096" y="2276872"/>
            <a:ext cx="50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148064" y="3284984"/>
            <a:ext cx="75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67592" y="3982012"/>
            <a:ext cx="39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endCxn id="19" idx="0"/>
          </p:cNvCxnSpPr>
          <p:nvPr/>
        </p:nvCxnSpPr>
        <p:spPr>
          <a:xfrm rot="16200000" flipH="1">
            <a:off x="5184068" y="2774842"/>
            <a:ext cx="1656184" cy="660244"/>
          </a:xfrm>
          <a:prstGeom prst="bentConnector3">
            <a:avLst>
              <a:gd name="adj1" fmla="val 1845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5580112" y="3284984"/>
            <a:ext cx="0" cy="648000"/>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p:nvPr/>
        </p:nvCxnSpPr>
        <p:spPr>
          <a:xfrm rot="16200000" flipH="1">
            <a:off x="1133569" y="3519336"/>
            <a:ext cx="2484000" cy="3384000"/>
          </a:xfrm>
          <a:prstGeom prst="bentConnector3">
            <a:avLst>
              <a:gd name="adj1" fmla="val 59899"/>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6588224" y="1556792"/>
            <a:ext cx="248376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smtClean="0"/>
              <a:t>参照文献（</a:t>
            </a:r>
            <a:r>
              <a:rPr kumimoji="1" lang="en-US" altLang="ja-JP" sz="2400" dirty="0" smtClean="0"/>
              <a:t>References</a:t>
            </a:r>
            <a:r>
              <a:rPr kumimoji="1" lang="ja-JP" altLang="en-US" sz="2400" dirty="0" smtClean="0"/>
              <a:t>）とのリンク</a:t>
            </a:r>
            <a:endParaRPr kumimoji="1" lang="ja-JP"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heckerboard(across)">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heckerboard(across)">
                                      <p:cBhvr>
                                        <p:cTn id="18" dur="500"/>
                                        <p:tgtEl>
                                          <p:spTgt spid="19"/>
                                        </p:tgtEl>
                                      </p:cBhvr>
                                    </p:animEffect>
                                  </p:childTnLst>
                                </p:cTn>
                              </p:par>
                              <p:par>
                                <p:cTn id="19" presetID="5" presetClass="entr" presetSubtype="1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checkerboard(across)">
                                      <p:cBhvr>
                                        <p:cTn id="21" dur="500"/>
                                        <p:tgtEl>
                                          <p:spTgt spid="26"/>
                                        </p:tgtEl>
                                      </p:cBhvr>
                                    </p:animEffect>
                                  </p:childTnLst>
                                </p:cTn>
                              </p:par>
                              <p:par>
                                <p:cTn id="22" presetID="5" presetClass="entr" presetSubtype="1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checkerboard(across)">
                                      <p:cBhvr>
                                        <p:cTn id="24" dur="500"/>
                                        <p:tgtEl>
                                          <p:spTgt spid="38"/>
                                        </p:tgtEl>
                                      </p:cBhvr>
                                    </p:animEffect>
                                  </p:childTnLst>
                                </p:cTn>
                              </p:par>
                              <p:par>
                                <p:cTn id="25" presetID="5"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checkerboard(across)">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論文の</a:t>
            </a:r>
            <a:r>
              <a:rPr lang="ja-JP" altLang="en-US" dirty="0" smtClean="0"/>
              <a:t>要素、</a:t>
            </a:r>
            <a:r>
              <a:rPr kumimoji="1" lang="ja-JP" altLang="en-US" dirty="0" smtClean="0"/>
              <a:t>構造</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5" name="コンテンツ プレースホルダ 4"/>
          <p:cNvSpPr>
            <a:spLocks noGrp="1"/>
          </p:cNvSpPr>
          <p:nvPr>
            <p:ph sz="half" idx="2"/>
          </p:nvPr>
        </p:nvSpPr>
        <p:spPr>
          <a:xfrm>
            <a:off x="4648200" y="1052736"/>
            <a:ext cx="4038600" cy="5472608"/>
          </a:xfrm>
        </p:spPr>
        <p:txBody>
          <a:bodyPr>
            <a:normAutofit lnSpcReduction="10000"/>
          </a:bodyPr>
          <a:lstStyle/>
          <a:p>
            <a:r>
              <a:rPr kumimoji="1" lang="ja-JP" altLang="en-US" dirty="0" smtClean="0"/>
              <a:t>付録資料（</a:t>
            </a:r>
            <a:r>
              <a:rPr kumimoji="1" lang="en-US" altLang="ja-JP" dirty="0" smtClean="0"/>
              <a:t>Supplementary material</a:t>
            </a:r>
            <a:r>
              <a:rPr kumimoji="1" lang="ja-JP" altLang="en-US" dirty="0" smtClean="0"/>
              <a:t>）</a:t>
            </a:r>
            <a:endParaRPr kumimoji="1" lang="en-US" altLang="ja-JP" dirty="0" smtClean="0"/>
          </a:p>
          <a:p>
            <a:pPr lvl="1"/>
            <a:r>
              <a:rPr lang="ja-JP" altLang="en-US" dirty="0" smtClean="0"/>
              <a:t>図表</a:t>
            </a:r>
            <a:endParaRPr lang="en-US" altLang="ja-JP" dirty="0" smtClean="0"/>
          </a:p>
          <a:p>
            <a:pPr lvl="1"/>
            <a:r>
              <a:rPr kumimoji="1" lang="ja-JP" altLang="en-US" dirty="0" smtClean="0"/>
              <a:t>ビデオ</a:t>
            </a:r>
            <a:endParaRPr kumimoji="1" lang="en-US" altLang="ja-JP" dirty="0" smtClean="0"/>
          </a:p>
          <a:p>
            <a:pPr lvl="1"/>
            <a:r>
              <a:rPr lang="ja-JP" altLang="en-US" dirty="0" smtClean="0"/>
              <a:t>音声</a:t>
            </a:r>
            <a:endParaRPr lang="en-US" altLang="ja-JP" dirty="0" smtClean="0"/>
          </a:p>
          <a:p>
            <a:pPr lvl="1"/>
            <a:r>
              <a:rPr kumimoji="1" lang="en-US" altLang="ja-JP" dirty="0" smtClean="0"/>
              <a:t>…</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29</a:t>
            </a:fld>
            <a:endParaRPr kumimoji="1" lang="ja-JP" altLang="en-US"/>
          </a:p>
        </p:txBody>
      </p:sp>
      <p:sp>
        <p:nvSpPr>
          <p:cNvPr id="6" name="右中かっこ 5"/>
          <p:cNvSpPr/>
          <p:nvPr/>
        </p:nvSpPr>
        <p:spPr>
          <a:xfrm>
            <a:off x="6660232" y="2276872"/>
            <a:ext cx="360040" cy="1800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7164288" y="2588711"/>
            <a:ext cx="1800200" cy="132343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smtClean="0"/>
              <a:t>デジタルドキュメントならではの要素が多く出てくる</a:t>
            </a:r>
            <a:endParaRPr kumimoji="1" lang="ja-JP"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kumimoji="1" lang="ja-JP" altLang="en-US" dirty="0" smtClean="0"/>
              <a:t>前回の出席カードから（質疑）</a:t>
            </a:r>
            <a:endParaRPr kumimoji="1" lang="ja-JP" altLang="en-US" dirty="0"/>
          </a:p>
        </p:txBody>
      </p:sp>
      <p:sp>
        <p:nvSpPr>
          <p:cNvPr id="3" name="コンテンツ プレースホルダ 2"/>
          <p:cNvSpPr>
            <a:spLocks noGrp="1"/>
          </p:cNvSpPr>
          <p:nvPr>
            <p:ph idx="1"/>
          </p:nvPr>
        </p:nvSpPr>
        <p:spPr>
          <a:xfrm>
            <a:off x="457200" y="1196752"/>
            <a:ext cx="8229600" cy="5256584"/>
          </a:xfrm>
        </p:spPr>
        <p:txBody>
          <a:bodyPr>
            <a:normAutofit fontScale="92500" lnSpcReduction="20000"/>
          </a:bodyPr>
          <a:lstStyle/>
          <a:p>
            <a:r>
              <a:rPr kumimoji="1" lang="ja-JP" altLang="en-US" dirty="0" smtClean="0"/>
              <a:t>講義設備関連</a:t>
            </a:r>
            <a:endParaRPr kumimoji="1" lang="en-US" altLang="ja-JP" dirty="0" smtClean="0"/>
          </a:p>
          <a:p>
            <a:pPr lvl="1"/>
            <a:r>
              <a:rPr lang="ja-JP" altLang="en-US" dirty="0" smtClean="0"/>
              <a:t>マイクの音量ボリュームに課題</a:t>
            </a:r>
            <a:endParaRPr lang="en-US" altLang="ja-JP" dirty="0" smtClean="0"/>
          </a:p>
          <a:p>
            <a:pPr lvl="1"/>
            <a:r>
              <a:rPr lang="ja-JP" altLang="en-US" dirty="0" smtClean="0"/>
              <a:t>スライド投影が見づらい場合、前方の席に座るようにしてください</a:t>
            </a:r>
            <a:endParaRPr lang="en-US" altLang="ja-JP" dirty="0" smtClean="0"/>
          </a:p>
          <a:p>
            <a:r>
              <a:rPr kumimoji="1" lang="ja-JP" altLang="en-US" dirty="0" smtClean="0"/>
              <a:t>欠席</a:t>
            </a:r>
            <a:endParaRPr kumimoji="1" lang="en-US" altLang="ja-JP" dirty="0" smtClean="0"/>
          </a:p>
          <a:p>
            <a:pPr lvl="1"/>
            <a:r>
              <a:rPr lang="ja-JP" altLang="en-US" dirty="0" smtClean="0"/>
              <a:t>就職活動や教育実習等、やむをえない事由により、欠席してもレポート課題は提出のこと。</a:t>
            </a:r>
            <a:endParaRPr lang="en-US" altLang="ja-JP" dirty="0" smtClean="0"/>
          </a:p>
          <a:p>
            <a:pPr lvl="1"/>
            <a:r>
              <a:rPr lang="ja-JP" altLang="en-US" dirty="0" smtClean="0"/>
              <a:t>次回のレポート課題以降、提出は授業時間外となるようにします。</a:t>
            </a:r>
            <a:endParaRPr lang="en-US" altLang="ja-JP" dirty="0" smtClean="0"/>
          </a:p>
          <a:p>
            <a:r>
              <a:rPr lang="ja-JP" altLang="en-US" dirty="0" smtClean="0"/>
              <a:t>レポートの評価基準</a:t>
            </a:r>
            <a:endParaRPr lang="en-US" altLang="ja-JP" dirty="0" smtClean="0"/>
          </a:p>
          <a:p>
            <a:pPr lvl="1"/>
            <a:r>
              <a:rPr kumimoji="1" lang="ja-JP" altLang="en-US" dirty="0" smtClean="0"/>
              <a:t>原則として要件を満たすことにより</a:t>
            </a:r>
            <a:r>
              <a:rPr kumimoji="1" lang="en-US" altLang="ja-JP" dirty="0" smtClean="0"/>
              <a:t>A</a:t>
            </a:r>
            <a:r>
              <a:rPr kumimoji="1" lang="ja-JP" altLang="en-US" dirty="0" smtClean="0"/>
              <a:t>を付与</a:t>
            </a:r>
            <a:r>
              <a:rPr lang="ja-JP" altLang="en-US" dirty="0" smtClean="0"/>
              <a:t>します。内容が良ければ</a:t>
            </a:r>
            <a:r>
              <a:rPr lang="en-US" altLang="ja-JP" dirty="0" smtClean="0"/>
              <a:t>A+</a:t>
            </a:r>
            <a:r>
              <a:rPr lang="ja-JP" altLang="en-US" dirty="0" smtClean="0"/>
              <a:t>として加点、質</a:t>
            </a:r>
            <a:r>
              <a:rPr kumimoji="1" lang="ja-JP" altLang="en-US" dirty="0" smtClean="0"/>
              <a:t>や分量に問題があれば</a:t>
            </a:r>
            <a:r>
              <a:rPr lang="ja-JP" altLang="en-US" dirty="0" smtClean="0"/>
              <a:t>減点します。</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a:t>
            </a:fld>
            <a:endParaRPr kumimoji="1" lang="ja-JP"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524000" y="-381000"/>
            <a:ext cx="12192000" cy="7620000"/>
          </a:xfrm>
          <a:prstGeom prst="rect">
            <a:avLst/>
          </a:prstGeom>
          <a:noFill/>
          <a:ln w="9525">
            <a:noFill/>
            <a:miter lim="800000"/>
            <a:headEnd/>
            <a:tailEnd/>
          </a:ln>
        </p:spPr>
      </p:pic>
      <p:sp>
        <p:nvSpPr>
          <p:cNvPr id="8" name="正方形/長方形 7"/>
          <p:cNvSpPr/>
          <p:nvPr/>
        </p:nvSpPr>
        <p:spPr>
          <a:xfrm>
            <a:off x="3753823" y="5631631"/>
            <a:ext cx="4706609"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ja-JP" sz="2400" dirty="0" smtClean="0">
                <a:hlinkClick r:id="rId3"/>
              </a:rPr>
              <a:t>http://www.articleofthefuture.com/</a:t>
            </a:r>
            <a:endParaRPr lang="ja-JP" alt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kumimoji="1" lang="ja-JP" altLang="en-US" dirty="0" smtClean="0"/>
              <a:t>本日のまとめ</a:t>
            </a:r>
            <a:endParaRPr kumimoji="1" lang="ja-JP" altLang="en-US" dirty="0"/>
          </a:p>
        </p:txBody>
      </p:sp>
      <p:sp>
        <p:nvSpPr>
          <p:cNvPr id="3" name="コンテンツ プレースホルダ 2"/>
          <p:cNvSpPr>
            <a:spLocks noGrp="1"/>
          </p:cNvSpPr>
          <p:nvPr>
            <p:ph idx="1"/>
          </p:nvPr>
        </p:nvSpPr>
        <p:spPr>
          <a:xfrm>
            <a:off x="457200" y="1196752"/>
            <a:ext cx="8229600" cy="5544616"/>
          </a:xfrm>
        </p:spPr>
        <p:txBody>
          <a:bodyPr>
            <a:normAutofit fontScale="85000" lnSpcReduction="10000"/>
          </a:bodyPr>
          <a:lstStyle/>
          <a:p>
            <a:r>
              <a:rPr kumimoji="1" lang="ja-JP" altLang="en-US" dirty="0" smtClean="0"/>
              <a:t>デジタルドキュメントとは？（続き）</a:t>
            </a:r>
            <a:endParaRPr kumimoji="1" lang="en-US" altLang="ja-JP" dirty="0" smtClean="0"/>
          </a:p>
          <a:p>
            <a:r>
              <a:rPr kumimoji="1" lang="ja-JP" altLang="en-US" dirty="0" smtClean="0"/>
              <a:t>学術分野のデジタルドキュメント</a:t>
            </a:r>
            <a:endParaRPr kumimoji="1" lang="en-US" altLang="ja-JP" dirty="0" smtClean="0"/>
          </a:p>
          <a:p>
            <a:pPr lvl="1"/>
            <a:r>
              <a:rPr lang="ja-JP" altLang="en-US" dirty="0" smtClean="0"/>
              <a:t>オンラインジャーナル論文の事例、歴史</a:t>
            </a:r>
            <a:endParaRPr lang="en-US" altLang="ja-JP" dirty="0" smtClean="0"/>
          </a:p>
          <a:p>
            <a:pPr lvl="1"/>
            <a:endParaRPr lang="en-US" altLang="ja-JP" dirty="0" smtClean="0"/>
          </a:p>
          <a:p>
            <a:r>
              <a:rPr lang="ja-JP" altLang="en-US" dirty="0" smtClean="0"/>
              <a:t>次回は、学術分野のデジタルドキュメントの続き：</a:t>
            </a:r>
            <a:endParaRPr lang="en-US" altLang="ja-JP" dirty="0" smtClean="0"/>
          </a:p>
          <a:p>
            <a:pPr lvl="1"/>
            <a:r>
              <a:rPr lang="ja-JP" altLang="en-US" dirty="0" smtClean="0"/>
              <a:t>電子ジャーナルコンテンツの作成、利用の実際</a:t>
            </a:r>
            <a:endParaRPr lang="en-US" altLang="ja-JP" dirty="0" smtClean="0"/>
          </a:p>
          <a:p>
            <a:pPr lvl="1"/>
            <a:r>
              <a:rPr lang="ja-JP" altLang="en-US" dirty="0" smtClean="0"/>
              <a:t>論文以外の学術分野のドキュメント</a:t>
            </a:r>
            <a:endParaRPr lang="en-US" altLang="ja-JP" dirty="0" smtClean="0"/>
          </a:p>
          <a:p>
            <a:pPr lvl="1"/>
            <a:r>
              <a:rPr lang="ja-JP" altLang="en-US" dirty="0" smtClean="0"/>
              <a:t>ドキュメントフォーマット、標準規格</a:t>
            </a:r>
            <a:endParaRPr lang="en-US" altLang="ja-JP" dirty="0" smtClean="0"/>
          </a:p>
          <a:p>
            <a:pPr lvl="1"/>
            <a:endParaRPr kumimoji="1" lang="en-US" altLang="ja-JP" dirty="0" smtClean="0"/>
          </a:p>
          <a:p>
            <a:r>
              <a:rPr lang="en-US" altLang="ja-JP" sz="2800" dirty="0" smtClean="0"/>
              <a:t>Readings </a:t>
            </a:r>
            <a:r>
              <a:rPr lang="ja-JP" altLang="en-US" sz="2800" dirty="0" smtClean="0"/>
              <a:t>（参考文献）</a:t>
            </a:r>
            <a:endParaRPr lang="en-US" altLang="ja-JP" sz="2800" dirty="0" smtClean="0"/>
          </a:p>
          <a:p>
            <a:pPr lvl="1"/>
            <a:r>
              <a:rPr lang="ja-JP" altLang="en-US" sz="2400" dirty="0" smtClean="0"/>
              <a:t>倉田敬子</a:t>
            </a:r>
            <a:r>
              <a:rPr lang="en-US" altLang="ja-JP" sz="2400" dirty="0" smtClean="0"/>
              <a:t>: </a:t>
            </a:r>
            <a:r>
              <a:rPr lang="ja-JP" altLang="en-US" sz="2400" dirty="0" smtClean="0"/>
              <a:t>学術情報流通とオープンアクセス</a:t>
            </a:r>
            <a:r>
              <a:rPr lang="en-US" altLang="ja-JP" sz="2400" dirty="0" smtClean="0"/>
              <a:t>. </a:t>
            </a:r>
            <a:r>
              <a:rPr lang="ja-JP" altLang="en-US" sz="2400" dirty="0" smtClean="0"/>
              <a:t>勁草書房</a:t>
            </a:r>
            <a:r>
              <a:rPr lang="en-US" altLang="ja-JP" sz="2400" dirty="0" smtClean="0"/>
              <a:t>, 2007, 196p. ISBN:978-4-326-00032-6</a:t>
            </a:r>
          </a:p>
          <a:p>
            <a:pPr lvl="1"/>
            <a:r>
              <a:rPr lang="ja-JP" altLang="en-US" sz="2400" dirty="0" smtClean="0"/>
              <a:t>佐藤翔</a:t>
            </a:r>
            <a:r>
              <a:rPr lang="en-US" altLang="ja-JP" sz="2400" dirty="0" smtClean="0"/>
              <a:t>: </a:t>
            </a:r>
            <a:r>
              <a:rPr lang="ja-JP" altLang="en-US" sz="2400" dirty="0" smtClean="0"/>
              <a:t>電子リソースの普及と研究活動への影響</a:t>
            </a:r>
            <a:r>
              <a:rPr lang="en-US" altLang="ja-JP" sz="2400" dirty="0" smtClean="0"/>
              <a:t>. </a:t>
            </a:r>
            <a:r>
              <a:rPr lang="ja-JP" altLang="en-US" sz="2400" dirty="0" smtClean="0"/>
              <a:t>カレントアウェアネス</a:t>
            </a:r>
            <a:r>
              <a:rPr lang="en-US" altLang="ja-JP" sz="2400" dirty="0" smtClean="0"/>
              <a:t>. 2010, No.304, CA1720, p.17-20. http://current.ndl.go.jp/ca1720</a:t>
            </a:r>
            <a:endParaRPr lang="ja-JP" altLang="en-US" sz="24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31</a:t>
            </a:fld>
            <a:endParaRPr kumimoji="1" lang="ja-JP"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0"/>
            <a:ext cx="8229600" cy="1143000"/>
          </a:xfrm>
        </p:spPr>
        <p:txBody>
          <a:bodyPr/>
          <a:lstStyle/>
          <a:p>
            <a:r>
              <a:rPr lang="ja-JP" altLang="en-US" dirty="0" smtClean="0"/>
              <a:t>最後に</a:t>
            </a:r>
            <a:endParaRPr kumimoji="1" lang="ja-JP" altLang="en-US" dirty="0"/>
          </a:p>
        </p:txBody>
      </p:sp>
      <p:sp>
        <p:nvSpPr>
          <p:cNvPr id="3" name="コンテンツ プレースホルダ 2"/>
          <p:cNvSpPr>
            <a:spLocks noGrp="1"/>
          </p:cNvSpPr>
          <p:nvPr>
            <p:ph idx="1"/>
          </p:nvPr>
        </p:nvSpPr>
        <p:spPr>
          <a:xfrm>
            <a:off x="179512" y="1340768"/>
            <a:ext cx="8568952" cy="4968552"/>
          </a:xfrm>
        </p:spPr>
        <p:txBody>
          <a:bodyPr>
            <a:normAutofit/>
          </a:bodyPr>
          <a:lstStyle/>
          <a:p>
            <a:r>
              <a:rPr kumimoji="1" lang="ja-JP" altLang="en-US" dirty="0" smtClean="0"/>
              <a:t>出席シートと第</a:t>
            </a:r>
            <a:r>
              <a:rPr kumimoji="1" lang="en-US" altLang="ja-JP" dirty="0" smtClean="0"/>
              <a:t>1</a:t>
            </a:r>
            <a:r>
              <a:rPr kumimoji="1" lang="ja-JP" altLang="en-US" dirty="0" smtClean="0"/>
              <a:t>回レポート課題を回収します</a:t>
            </a:r>
            <a:endParaRPr kumimoji="1" lang="en-US" altLang="ja-JP" dirty="0" smtClean="0"/>
          </a:p>
          <a:p>
            <a:endParaRPr lang="en-US" altLang="ja-JP" sz="1600" dirty="0" smtClean="0"/>
          </a:p>
          <a:p>
            <a:r>
              <a:rPr lang="ja-JP" altLang="en-US" dirty="0" smtClean="0"/>
              <a:t>出席シート</a:t>
            </a:r>
            <a:r>
              <a:rPr kumimoji="1" lang="ja-JP" altLang="en-US" dirty="0" smtClean="0"/>
              <a:t>：</a:t>
            </a:r>
            <a:endParaRPr lang="en-US" altLang="ja-JP" dirty="0" smtClean="0"/>
          </a:p>
          <a:p>
            <a:pPr lvl="1"/>
            <a:r>
              <a:rPr lang="ja-JP" altLang="en-US" b="1" u="sng" dirty="0" smtClean="0"/>
              <a:t>日付</a:t>
            </a:r>
            <a:r>
              <a:rPr lang="ja-JP" altLang="en-US" dirty="0" smtClean="0"/>
              <a:t>、</a:t>
            </a:r>
            <a:r>
              <a:rPr lang="ja-JP" altLang="en-US" b="1" u="sng" dirty="0" smtClean="0"/>
              <a:t>学籍番号</a:t>
            </a:r>
            <a:r>
              <a:rPr lang="ja-JP" altLang="en-US" dirty="0" smtClean="0"/>
              <a:t>、</a:t>
            </a:r>
            <a:r>
              <a:rPr lang="ja-JP" altLang="en-US" b="1" u="sng" dirty="0" smtClean="0"/>
              <a:t>氏名</a:t>
            </a:r>
            <a:r>
              <a:rPr lang="ja-JP" altLang="en-US" dirty="0" smtClean="0"/>
              <a:t>、</a:t>
            </a:r>
            <a:r>
              <a:rPr lang="ja-JP" altLang="en-US" b="1" u="sng" dirty="0" smtClean="0"/>
              <a:t>所属</a:t>
            </a:r>
            <a:r>
              <a:rPr lang="ja-JP" altLang="en-US" dirty="0" smtClean="0"/>
              <a:t>を記入の上、前方にて回収します。</a:t>
            </a:r>
            <a:endParaRPr lang="en-US" altLang="ja-JP" dirty="0" smtClean="0"/>
          </a:p>
          <a:p>
            <a:r>
              <a:rPr lang="ja-JP" altLang="en-US" dirty="0" smtClean="0"/>
              <a:t>第</a:t>
            </a:r>
            <a:r>
              <a:rPr lang="en-US" altLang="ja-JP" dirty="0" smtClean="0"/>
              <a:t>1</a:t>
            </a:r>
            <a:r>
              <a:rPr lang="ja-JP" altLang="en-US" dirty="0" smtClean="0"/>
              <a:t>回レポート：</a:t>
            </a:r>
            <a:endParaRPr lang="en-US" altLang="ja-JP" dirty="0" smtClean="0"/>
          </a:p>
          <a:p>
            <a:pPr lvl="1"/>
            <a:r>
              <a:rPr lang="ja-JP" altLang="en-US" dirty="0" smtClean="0"/>
              <a:t>（念のため）</a:t>
            </a:r>
            <a:r>
              <a:rPr lang="ja-JP" altLang="en-US" b="1" u="sng" dirty="0" smtClean="0">
                <a:solidFill>
                  <a:srgbClr val="FF0000"/>
                </a:solidFill>
              </a:rPr>
              <a:t>課題番号</a:t>
            </a:r>
            <a:r>
              <a:rPr lang="ja-JP" altLang="en-US" dirty="0" smtClean="0"/>
              <a:t>、</a:t>
            </a:r>
            <a:r>
              <a:rPr lang="ja-JP" altLang="en-US" b="1" u="sng" dirty="0" smtClean="0">
                <a:solidFill>
                  <a:srgbClr val="FF0000"/>
                </a:solidFill>
              </a:rPr>
              <a:t>提出日</a:t>
            </a:r>
            <a:r>
              <a:rPr lang="ja-JP" altLang="en-US" dirty="0" smtClean="0"/>
              <a:t>、</a:t>
            </a:r>
            <a:r>
              <a:rPr lang="ja-JP" altLang="en-US" b="1" u="sng" dirty="0" smtClean="0">
                <a:solidFill>
                  <a:srgbClr val="FF0000"/>
                </a:solidFill>
              </a:rPr>
              <a:t>学籍番号</a:t>
            </a:r>
            <a:r>
              <a:rPr lang="ja-JP" altLang="en-US" dirty="0" smtClean="0"/>
              <a:t>、</a:t>
            </a:r>
            <a:r>
              <a:rPr lang="ja-JP" altLang="en-US" b="1" u="sng" dirty="0" smtClean="0">
                <a:solidFill>
                  <a:srgbClr val="FF0000"/>
                </a:solidFill>
              </a:rPr>
              <a:t>所属</a:t>
            </a:r>
            <a:r>
              <a:rPr lang="ja-JP" altLang="en-US" dirty="0" smtClean="0"/>
              <a:t>、</a:t>
            </a:r>
            <a:r>
              <a:rPr lang="ja-JP" altLang="en-US" b="1" u="sng" dirty="0" smtClean="0">
                <a:solidFill>
                  <a:srgbClr val="FF0000"/>
                </a:solidFill>
              </a:rPr>
              <a:t>氏名</a:t>
            </a:r>
            <a:r>
              <a:rPr lang="ja-JP" altLang="en-US" dirty="0" smtClean="0"/>
              <a:t>が記入されているか、確認し、提出すること。</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32</a:t>
            </a:fld>
            <a:endParaRPr kumimoji="1" lang="ja-JP"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 2"/>
          <p:cNvSpPr>
            <a:spLocks noGrp="1"/>
          </p:cNvSpPr>
          <p:nvPr>
            <p:ph idx="1"/>
          </p:nvPr>
        </p:nvSpPr>
        <p:spPr/>
        <p:txBody>
          <a:bodyPr/>
          <a:lstStyle/>
          <a:p>
            <a:r>
              <a:rPr kumimoji="1" lang="ja-JP" altLang="en-US" dirty="0" smtClean="0"/>
              <a:t>（デジタルドキュメントの探し方！！！）</a:t>
            </a:r>
            <a:endParaRPr kumimoji="1" lang="en-US" altLang="ja-JP" dirty="0" smtClean="0"/>
          </a:p>
          <a:p>
            <a:r>
              <a:rPr lang="ja-JP" altLang="en-US" dirty="0" smtClean="0"/>
              <a:t>（構造があります！）</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33</a:t>
            </a:fld>
            <a:endParaRPr kumimoji="1" lang="ja-JP"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1400"/>
            <a:ext cx="8229600" cy="1143000"/>
          </a:xfrm>
        </p:spPr>
        <p:txBody>
          <a:bodyPr>
            <a:normAutofit/>
          </a:bodyPr>
          <a:lstStyle/>
          <a:p>
            <a:r>
              <a:rPr kumimoji="1" lang="ja-JP" altLang="en-US" sz="3600" dirty="0" smtClean="0"/>
              <a:t>前回の出席カードから（質疑）</a:t>
            </a:r>
            <a:endParaRPr kumimoji="1" lang="ja-JP" altLang="en-US" sz="3600" dirty="0"/>
          </a:p>
        </p:txBody>
      </p:sp>
      <p:sp>
        <p:nvSpPr>
          <p:cNvPr id="3" name="コンテンツ プレースホルダ 2"/>
          <p:cNvSpPr>
            <a:spLocks noGrp="1"/>
          </p:cNvSpPr>
          <p:nvPr>
            <p:ph idx="1"/>
          </p:nvPr>
        </p:nvSpPr>
        <p:spPr>
          <a:xfrm>
            <a:off x="0" y="980728"/>
            <a:ext cx="9144000" cy="5877272"/>
          </a:xfrm>
        </p:spPr>
        <p:txBody>
          <a:bodyPr>
            <a:noAutofit/>
          </a:bodyPr>
          <a:lstStyle/>
          <a:p>
            <a:r>
              <a:rPr kumimoji="1" lang="ja-JP" altLang="en-US" sz="1400" dirty="0" smtClean="0"/>
              <a:t>講義設備関連</a:t>
            </a:r>
            <a:endParaRPr kumimoji="1" lang="en-US" altLang="ja-JP" sz="1400" dirty="0" smtClean="0"/>
          </a:p>
          <a:p>
            <a:pPr lvl="1"/>
            <a:r>
              <a:rPr kumimoji="1" lang="ja-JP" altLang="en-US" sz="1200" dirty="0" smtClean="0"/>
              <a:t>マイクの音量を上げられるならもう少しだけ上げたほうが良いです。（知識情報・図書館）</a:t>
            </a:r>
            <a:endParaRPr kumimoji="1" lang="en-US" altLang="ja-JP" sz="1200" dirty="0" smtClean="0"/>
          </a:p>
          <a:p>
            <a:pPr lvl="1"/>
            <a:r>
              <a:rPr kumimoji="1" lang="ja-JP" altLang="en-US" sz="1200" dirty="0" smtClean="0"/>
              <a:t>できれば、次回からはマイクのボリュームを上げていただけると助かります。（情報メディア創成）</a:t>
            </a:r>
            <a:endParaRPr kumimoji="1" lang="en-US" altLang="ja-JP" sz="1200" dirty="0" smtClean="0"/>
          </a:p>
          <a:p>
            <a:pPr lvl="1"/>
            <a:r>
              <a:rPr lang="ja-JP" altLang="en-US" sz="1200" dirty="0" smtClean="0"/>
              <a:t>先生の話を聞いていないと理解が深まらず、プロジェクターも小さいので次回からは前の方に座ろうと思います（情報メディア創成）</a:t>
            </a:r>
            <a:endParaRPr lang="en-US" altLang="ja-JP" sz="1200" dirty="0" smtClean="0"/>
          </a:p>
          <a:p>
            <a:pPr lvl="2"/>
            <a:r>
              <a:rPr lang="en-US" altLang="ja-JP" sz="1100" b="1" dirty="0" smtClean="0">
                <a:solidFill>
                  <a:srgbClr val="FF0000"/>
                </a:solidFill>
              </a:rPr>
              <a:t>Answer</a:t>
            </a:r>
            <a:r>
              <a:rPr lang="en-US" altLang="ja-JP" sz="1100" b="1" dirty="0" smtClean="0"/>
              <a:t>: </a:t>
            </a:r>
            <a:r>
              <a:rPr lang="ja-JP" altLang="en-US" sz="1100" b="1" dirty="0" smtClean="0"/>
              <a:t>可能な範囲で注意しますが、できるだけ前の方に座ってください。</a:t>
            </a:r>
            <a:endParaRPr lang="en-US" altLang="ja-JP" sz="1100" b="1" dirty="0" smtClean="0"/>
          </a:p>
          <a:p>
            <a:r>
              <a:rPr kumimoji="1" lang="ja-JP" altLang="en-US" sz="1400" dirty="0" smtClean="0"/>
              <a:t>欠席について</a:t>
            </a:r>
            <a:endParaRPr kumimoji="1" lang="en-US" altLang="ja-JP" sz="1400" dirty="0" smtClean="0"/>
          </a:p>
          <a:p>
            <a:pPr lvl="1"/>
            <a:r>
              <a:rPr kumimoji="1" lang="ja-JP" altLang="en-US" sz="1200" dirty="0" smtClean="0"/>
              <a:t>教育実習に行くため</a:t>
            </a:r>
            <a:r>
              <a:rPr kumimoji="1" lang="en-US" altLang="ja-JP" sz="1200" dirty="0" smtClean="0"/>
              <a:t>5</a:t>
            </a:r>
            <a:r>
              <a:rPr kumimoji="1" lang="ja-JP" altLang="en-US" sz="1200" dirty="0" smtClean="0"/>
              <a:t>月の</a:t>
            </a:r>
            <a:r>
              <a:rPr kumimoji="1" lang="en-US" altLang="ja-JP" sz="1200" dirty="0" smtClean="0"/>
              <a:t>GW</a:t>
            </a:r>
            <a:r>
              <a:rPr kumimoji="1" lang="ja-JP" altLang="en-US" sz="1200" dirty="0" smtClean="0"/>
              <a:t>明けに授業を</a:t>
            </a:r>
            <a:r>
              <a:rPr kumimoji="1" lang="en-US" altLang="ja-JP" sz="1200" dirty="0" smtClean="0"/>
              <a:t>3</a:t>
            </a:r>
            <a:r>
              <a:rPr kumimoji="1" lang="ja-JP" altLang="en-US" sz="1200" dirty="0" smtClean="0"/>
              <a:t>回ほど公欠する予定なのですが、その期間にレポート課題が出た場合は、どうしたらよいでしょうか。（知識情報・図書館）</a:t>
            </a:r>
            <a:endParaRPr kumimoji="1" lang="en-US" altLang="ja-JP" sz="1200" dirty="0" smtClean="0"/>
          </a:p>
          <a:p>
            <a:pPr lvl="1"/>
            <a:r>
              <a:rPr lang="ja-JP" altLang="en-US" sz="1200" dirty="0" smtClean="0"/>
              <a:t>就活で授業に出られない日があるかもしれません。（知識情報・図書館）</a:t>
            </a:r>
            <a:endParaRPr kumimoji="1" lang="en-US" altLang="ja-JP" sz="1200" dirty="0" smtClean="0"/>
          </a:p>
          <a:p>
            <a:pPr lvl="2"/>
            <a:r>
              <a:rPr lang="en-US" altLang="ja-JP" sz="1100" b="1" dirty="0" smtClean="0">
                <a:solidFill>
                  <a:srgbClr val="FF0000"/>
                </a:solidFill>
              </a:rPr>
              <a:t>Answer</a:t>
            </a:r>
            <a:r>
              <a:rPr lang="en-US" altLang="ja-JP" sz="1100" b="1" dirty="0" smtClean="0"/>
              <a:t>: </a:t>
            </a:r>
            <a:r>
              <a:rPr lang="ja-JP" altLang="en-US" sz="1100" b="1" dirty="0" smtClean="0"/>
              <a:t>欠席してもレポート課題は提出のこと。授業資料は</a:t>
            </a:r>
            <a:r>
              <a:rPr lang="en-US" altLang="ja-JP" sz="1100" b="1" dirty="0" smtClean="0"/>
              <a:t>Web</a:t>
            </a:r>
            <a:r>
              <a:rPr lang="ja-JP" altLang="en-US" sz="1100" b="1" dirty="0" smtClean="0"/>
              <a:t>に掲示するので、後日であっても確認の上、提出すること。</a:t>
            </a:r>
            <a:endParaRPr lang="en-US" altLang="ja-JP" sz="1100" b="1" dirty="0" smtClean="0"/>
          </a:p>
          <a:p>
            <a:r>
              <a:rPr lang="ja-JP" altLang="en-US" sz="1400" dirty="0" smtClean="0"/>
              <a:t>評価</a:t>
            </a:r>
            <a:endParaRPr lang="en-US" altLang="ja-JP" sz="1400" dirty="0" smtClean="0"/>
          </a:p>
          <a:p>
            <a:pPr lvl="1"/>
            <a:r>
              <a:rPr lang="ja-JP" altLang="en-US" sz="1200" dirty="0" smtClean="0"/>
              <a:t>レポートの評価基準を教えてください。（情報メディア創成）</a:t>
            </a:r>
            <a:endParaRPr lang="en-US" altLang="ja-JP" sz="1200" dirty="0" smtClean="0"/>
          </a:p>
          <a:p>
            <a:pPr lvl="2"/>
            <a:r>
              <a:rPr lang="en-US" altLang="ja-JP" sz="1050" b="1" dirty="0" smtClean="0">
                <a:solidFill>
                  <a:srgbClr val="FF0000"/>
                </a:solidFill>
              </a:rPr>
              <a:t>Answer</a:t>
            </a:r>
            <a:r>
              <a:rPr lang="en-US" altLang="ja-JP" sz="1050" b="1" dirty="0" smtClean="0"/>
              <a:t>: </a:t>
            </a:r>
            <a:r>
              <a:rPr lang="ja-JP" altLang="en-US" sz="1050" b="1" dirty="0" smtClean="0"/>
              <a:t>要件を満たすことを第一に内容を確認します。基本は</a:t>
            </a:r>
            <a:r>
              <a:rPr lang="en-US" altLang="ja-JP" sz="1050" b="1" dirty="0" smtClean="0"/>
              <a:t>A</a:t>
            </a:r>
            <a:r>
              <a:rPr lang="ja-JP" altLang="en-US" sz="1050" b="1" dirty="0" smtClean="0"/>
              <a:t>とし、内容が良ければ</a:t>
            </a:r>
            <a:r>
              <a:rPr lang="en-US" altLang="ja-JP" sz="1050" b="1" dirty="0" smtClean="0"/>
              <a:t>A+</a:t>
            </a:r>
            <a:r>
              <a:rPr lang="ja-JP" altLang="en-US" sz="1050" b="1" dirty="0" err="1" smtClean="0"/>
              <a:t>、</a:t>
            </a:r>
            <a:r>
              <a:rPr lang="ja-JP" altLang="en-US" sz="1050" b="1" dirty="0" smtClean="0"/>
              <a:t>体裁や分量に問題があれば減点を加えます、</a:t>
            </a:r>
          </a:p>
          <a:p>
            <a:r>
              <a:rPr lang="ja-JP" altLang="en-US" sz="1400" dirty="0" smtClean="0"/>
              <a:t>関連科目</a:t>
            </a:r>
            <a:endParaRPr lang="en-US" altLang="ja-JP" sz="1400" dirty="0" smtClean="0"/>
          </a:p>
          <a:p>
            <a:pPr lvl="1"/>
            <a:r>
              <a:rPr kumimoji="1" lang="ja-JP" altLang="en-US" sz="1200" dirty="0" smtClean="0"/>
              <a:t>テクニカルコミュニケーションと最も親和性があると言っていましたが、他の授業とはどんな所が関連していますか（知識情報・図書館）</a:t>
            </a:r>
            <a:endParaRPr kumimoji="1" lang="en-US" altLang="ja-JP" sz="1200" dirty="0" smtClean="0"/>
          </a:p>
          <a:p>
            <a:pPr lvl="1"/>
            <a:r>
              <a:rPr lang="ja-JP" altLang="en-US" sz="1200" dirty="0" smtClean="0"/>
              <a:t>情報メディア創成学類の</a:t>
            </a:r>
            <a:r>
              <a:rPr lang="en-US" altLang="ja-JP" sz="1200" dirty="0" smtClean="0"/>
              <a:t>2</a:t>
            </a:r>
            <a:r>
              <a:rPr lang="ja-JP" altLang="en-US" sz="1200" dirty="0" smtClean="0"/>
              <a:t>年の授業で、コンテンツ流通基盤概論というものがあり、その授業の中で、デジタルドキュメントについて軽く説明されました。でも、詳しいことはあまりしなかったので、この授業が楽しみです。（情報メディア創成）</a:t>
            </a:r>
            <a:endParaRPr lang="en-US" altLang="ja-JP" sz="1200" dirty="0" smtClean="0"/>
          </a:p>
          <a:p>
            <a:pPr lvl="1"/>
            <a:r>
              <a:rPr lang="ja-JP" altLang="en-US" sz="1200" dirty="0" smtClean="0"/>
              <a:t>ディジタルドキュメントについての講義をとるのは初めてだが、昨年度の「コンテンツ流通基盤概論」という授業で、ディジタルコンテンツについて学んでいて、コンテンツとディジタルコンテンツの違いを理解していたので、今回の広義のドキュメントとディジタルドキュメントの違いも理解しやすかった。それでも、ドキュメントとデータの違いについては、言われてみると分からないという感じだったので、この講義で知ることができた。（情報メディア創成）</a:t>
            </a:r>
            <a:endParaRPr lang="en-US" altLang="ja-JP" sz="12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34</a:t>
            </a:fld>
            <a:endParaRPr kumimoji="1" lang="ja-JP"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normAutofit/>
          </a:bodyPr>
          <a:lstStyle/>
          <a:p>
            <a:r>
              <a:rPr kumimoji="1" lang="ja-JP" altLang="en-US" sz="3600" dirty="0" smtClean="0"/>
              <a:t>前回の出席カードから（質疑</a:t>
            </a:r>
            <a:r>
              <a:rPr kumimoji="1" lang="en-US" altLang="ja-JP" sz="3600" dirty="0" smtClean="0"/>
              <a:t>2</a:t>
            </a:r>
            <a:r>
              <a:rPr kumimoji="1" lang="ja-JP" altLang="en-US" sz="3600" dirty="0" smtClean="0"/>
              <a:t>）</a:t>
            </a:r>
            <a:endParaRPr kumimoji="1" lang="ja-JP" altLang="en-US" sz="3600" dirty="0"/>
          </a:p>
        </p:txBody>
      </p:sp>
      <p:sp>
        <p:nvSpPr>
          <p:cNvPr id="3" name="コンテンツ プレースホルダ 2"/>
          <p:cNvSpPr>
            <a:spLocks noGrp="1"/>
          </p:cNvSpPr>
          <p:nvPr>
            <p:ph idx="1"/>
          </p:nvPr>
        </p:nvSpPr>
        <p:spPr>
          <a:xfrm>
            <a:off x="457200" y="1052736"/>
            <a:ext cx="8435280" cy="5805264"/>
          </a:xfrm>
        </p:spPr>
        <p:txBody>
          <a:bodyPr>
            <a:normAutofit lnSpcReduction="10000"/>
          </a:bodyPr>
          <a:lstStyle/>
          <a:p>
            <a:r>
              <a:rPr lang="en-US" altLang="ja-JP" sz="1500" dirty="0" smtClean="0"/>
              <a:t>XML</a:t>
            </a:r>
            <a:r>
              <a:rPr lang="ja-JP" altLang="en-US" sz="1500" dirty="0" smtClean="0"/>
              <a:t>などマークアップ言語が出てきたあたりが良く理解できなかった。（知識情報・図書館）</a:t>
            </a:r>
            <a:endParaRPr lang="en-US" altLang="ja-JP" sz="1500" dirty="0" smtClean="0"/>
          </a:p>
          <a:p>
            <a:r>
              <a:rPr lang="ja-JP" altLang="en-US" sz="1500" dirty="0" smtClean="0"/>
              <a:t>デジタルドキュメントの狭義が広義の中の限られた一分野のように感じた。もう少し大まかな定義は無いのでしょうか？（情報メディア創成）</a:t>
            </a:r>
            <a:endParaRPr lang="en-US" altLang="ja-JP" sz="1500" dirty="0" smtClean="0"/>
          </a:p>
          <a:p>
            <a:r>
              <a:rPr lang="ja-JP" altLang="en-US" sz="1500" dirty="0" smtClean="0"/>
              <a:t>デジタルドキュメントについて（そうでなくてもいいですが）書かれた面白い書籍があれば教えて欲しいです。（情報メディア創成）</a:t>
            </a:r>
            <a:endParaRPr lang="en-US" altLang="ja-JP" sz="1500" dirty="0" smtClean="0"/>
          </a:p>
          <a:p>
            <a:r>
              <a:rPr lang="ja-JP" altLang="en-US" sz="1500" dirty="0" smtClean="0"/>
              <a:t>デジタルドキュメントと電子文書の違いがまだよくわからない。（情報メディア創成）</a:t>
            </a:r>
            <a:endParaRPr lang="en-US" altLang="ja-JP" sz="1500" dirty="0" smtClean="0"/>
          </a:p>
          <a:p>
            <a:r>
              <a:rPr lang="ja-JP" altLang="en-US" sz="1500" dirty="0" smtClean="0"/>
              <a:t>レポート課題についてですが、創成は知識と違い、</a:t>
            </a:r>
            <a:r>
              <a:rPr lang="en-US" altLang="ja-JP" sz="1500" dirty="0" smtClean="0"/>
              <a:t>CiNii</a:t>
            </a:r>
            <a:r>
              <a:rPr lang="ja-JP" altLang="en-US" sz="1500" dirty="0" smtClean="0"/>
              <a:t>などの論文をネットで検索する方法を習っていないので、簡単な説明が欲しかったです。（情報メディア創成）</a:t>
            </a:r>
            <a:endParaRPr lang="en-US" altLang="ja-JP" sz="1500" dirty="0" smtClean="0"/>
          </a:p>
          <a:p>
            <a:r>
              <a:rPr lang="ja-JP" altLang="en-US" sz="1500" dirty="0" smtClean="0"/>
              <a:t>デジタルドキュメントという言葉があまり検索に引っかからないのですが、造語でしょうか？（情報メディア創成）</a:t>
            </a:r>
            <a:endParaRPr lang="en-US" altLang="ja-JP" sz="1500" dirty="0" smtClean="0"/>
          </a:p>
          <a:p>
            <a:r>
              <a:rPr lang="ja-JP" altLang="en-US" sz="1500" dirty="0" smtClean="0"/>
              <a:t>楽譜がディジタルドキュメントだということに驚きました。読んで理解できるものではないし、記録されたコンテンツというのは、演奏の記録ということになるのでしょうか。（知識情報・図書館）</a:t>
            </a:r>
            <a:endParaRPr lang="en-US" altLang="ja-JP" sz="1500" dirty="0" smtClean="0"/>
          </a:p>
          <a:p>
            <a:r>
              <a:rPr lang="en-US" altLang="ja-JP" sz="1500" dirty="0" smtClean="0"/>
              <a:t>XML</a:t>
            </a:r>
            <a:r>
              <a:rPr lang="ja-JP" altLang="en-US" sz="1500" dirty="0" smtClean="0"/>
              <a:t>といえばデータ指向のものしか知らなかったのですが、ドキュメント指向</a:t>
            </a:r>
            <a:r>
              <a:rPr lang="en-US" altLang="ja-JP" sz="1500" dirty="0" smtClean="0"/>
              <a:t>XML</a:t>
            </a:r>
            <a:r>
              <a:rPr lang="ja-JP" altLang="en-US" sz="1500" dirty="0" smtClean="0"/>
              <a:t>はタグ付けした後、どのように利用するのですか？（情報メディア創成）</a:t>
            </a:r>
            <a:endParaRPr lang="en-US" altLang="ja-JP" sz="1500" dirty="0" smtClean="0"/>
          </a:p>
          <a:p>
            <a:r>
              <a:rPr lang="ja-JP" altLang="en-US" sz="1500" dirty="0" smtClean="0"/>
              <a:t>例えばパソコンで作成し、しかしデジタルメディア上で配信等しない場合はデジタルドキュメントでは無くドキュメントになるのかということが気になりました。（情報メディア創成）</a:t>
            </a:r>
            <a:endParaRPr lang="en-US" altLang="ja-JP" sz="1500" dirty="0" smtClean="0"/>
          </a:p>
          <a:p>
            <a:r>
              <a:rPr lang="ja-JP" altLang="en-US" sz="1500" dirty="0" smtClean="0"/>
              <a:t>英語圏では</a:t>
            </a:r>
            <a:r>
              <a:rPr lang="en-US" altLang="ja-JP" sz="1500" dirty="0" smtClean="0"/>
              <a:t>digital document</a:t>
            </a:r>
            <a:r>
              <a:rPr lang="ja-JP" altLang="en-US" sz="1500" dirty="0" smtClean="0"/>
              <a:t>に関するどのような論文があるのか？また、国際的にどのような取り組みがあるのかも知りたいです。なぜかというと、現時点で、個人的にあまりデジタルメディアの範囲と位置づけをする利点がよくわかっていないからです。何がこの分野に求めれていることなのか、興味があります。（情報メディア創成）</a:t>
            </a:r>
            <a:endParaRPr lang="en-US" altLang="ja-JP" sz="1500" dirty="0" smtClean="0"/>
          </a:p>
          <a:p>
            <a:r>
              <a:rPr lang="ja-JP" altLang="en-US" sz="1600" dirty="0" smtClean="0"/>
              <a:t>データ：構造化されたレコード、ドキュメント：記録されたコンテンツ。これらの違いはわかったのですが、これらとライブラリの違いが気になりました。また、デジタルドキュメント、デジタルライブラリの違いは何でしょうか？</a:t>
            </a:r>
            <a:endParaRPr lang="en-US" altLang="ja-JP" sz="15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35</a:t>
            </a:fld>
            <a:endParaRPr kumimoji="1" lang="ja-JP"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62272"/>
            <a:ext cx="8229600" cy="1143000"/>
          </a:xfrm>
        </p:spPr>
        <p:txBody>
          <a:bodyPr>
            <a:normAutofit/>
          </a:bodyPr>
          <a:lstStyle/>
          <a:p>
            <a:r>
              <a:rPr lang="ja-JP" altLang="en-US" sz="3600" dirty="0" smtClean="0"/>
              <a:t>前回の出席カードから（感想）</a:t>
            </a:r>
            <a:endParaRPr kumimoji="1" lang="ja-JP" altLang="en-US" sz="3600" dirty="0"/>
          </a:p>
        </p:txBody>
      </p:sp>
      <p:sp>
        <p:nvSpPr>
          <p:cNvPr id="3" name="コンテンツ プレースホルダ 2"/>
          <p:cNvSpPr>
            <a:spLocks noGrp="1"/>
          </p:cNvSpPr>
          <p:nvPr>
            <p:ph idx="1"/>
          </p:nvPr>
        </p:nvSpPr>
        <p:spPr>
          <a:xfrm>
            <a:off x="179512" y="764704"/>
            <a:ext cx="8964488" cy="6093296"/>
          </a:xfrm>
        </p:spPr>
        <p:txBody>
          <a:bodyPr>
            <a:normAutofit/>
          </a:bodyPr>
          <a:lstStyle/>
          <a:p>
            <a:r>
              <a:rPr lang="ja-JP" altLang="en-US" sz="1050" dirty="0" smtClean="0"/>
              <a:t>「デジタルドキュメント」というと、自分のイメージでは</a:t>
            </a:r>
            <a:r>
              <a:rPr lang="en-US" altLang="ja-JP" sz="1050" dirty="0" smtClean="0"/>
              <a:t>PDF</a:t>
            </a:r>
            <a:r>
              <a:rPr lang="ja-JP" altLang="en-US" sz="1050" dirty="0" smtClean="0"/>
              <a:t>の山を思い描いていたが、図面も含むということを聞いてイメージが変わった。（知識情報・図書館）</a:t>
            </a:r>
            <a:endParaRPr lang="en-US" altLang="ja-JP" sz="1050" dirty="0" smtClean="0"/>
          </a:p>
          <a:p>
            <a:r>
              <a:rPr lang="ja-JP" altLang="en-US" sz="1050" dirty="0" smtClean="0"/>
              <a:t>デジタルドキュメントで思いうかべるのはワードのファイルで、これほど広義の意味があるとは思いませんでした。（人文）</a:t>
            </a:r>
            <a:endParaRPr lang="en-US" altLang="ja-JP" sz="1050" dirty="0" smtClean="0"/>
          </a:p>
          <a:p>
            <a:r>
              <a:rPr lang="ja-JP" altLang="en-US" sz="1050" dirty="0" smtClean="0"/>
              <a:t>ドキュメント指向</a:t>
            </a:r>
            <a:r>
              <a:rPr lang="en-US" altLang="ja-JP" sz="1050" dirty="0" smtClean="0"/>
              <a:t>XML</a:t>
            </a:r>
            <a:r>
              <a:rPr lang="ja-JP" altLang="en-US" sz="1050" dirty="0" smtClean="0"/>
              <a:t>とデータ指向</a:t>
            </a:r>
            <a:r>
              <a:rPr lang="en-US" altLang="ja-JP" sz="1050" dirty="0" smtClean="0"/>
              <a:t>XML</a:t>
            </a:r>
            <a:r>
              <a:rPr lang="ja-JP" altLang="en-US" sz="1050" dirty="0" smtClean="0"/>
              <a:t>がどの程度違いがあるのか知りたいと思いました（情報メディア創成）</a:t>
            </a:r>
            <a:endParaRPr lang="en-US" altLang="ja-JP" sz="1050" dirty="0" smtClean="0"/>
          </a:p>
          <a:p>
            <a:r>
              <a:rPr lang="ja-JP" altLang="en-US" sz="1050" dirty="0" smtClean="0"/>
              <a:t>近年、ドキュメントがデジタルで作成されるようになってきたが、紙のドキュメントとの差異について興味を持った。（情報メディア創成）</a:t>
            </a:r>
            <a:endParaRPr lang="en-US" altLang="ja-JP" sz="1050" dirty="0" smtClean="0"/>
          </a:p>
          <a:p>
            <a:r>
              <a:rPr lang="ja-JP" altLang="en-US" sz="1050" dirty="0" smtClean="0"/>
              <a:t>ドキュメントの語源がラテン語とは知らなかった。（情報メディア創成）</a:t>
            </a:r>
            <a:endParaRPr lang="en-US" altLang="ja-JP" sz="1050" dirty="0" smtClean="0"/>
          </a:p>
          <a:p>
            <a:r>
              <a:rPr lang="ja-JP" altLang="en-US" sz="1050" dirty="0" smtClean="0"/>
              <a:t>ドキュメントとデジタルドキュメントの違いが分かりやすくてよかった。（情報メディア創成）</a:t>
            </a:r>
            <a:endParaRPr lang="en-US" altLang="ja-JP" sz="1050" dirty="0" smtClean="0"/>
          </a:p>
          <a:p>
            <a:r>
              <a:rPr lang="ja-JP" altLang="en-US" sz="1050" dirty="0" smtClean="0"/>
              <a:t>「ディジタル」と「デジタル」は同じ概念を指すとのことですが、使い手の微妙なこだわりの違いが面白いと思いました。（情報メディア創成）</a:t>
            </a:r>
            <a:endParaRPr lang="en-US" altLang="ja-JP" sz="1050" dirty="0" smtClean="0"/>
          </a:p>
          <a:p>
            <a:r>
              <a:rPr lang="ja-JP" altLang="en-US" sz="1050" dirty="0" smtClean="0"/>
              <a:t>デジタルドキュメントは今まで使っていたが、その特性等に注目したことは無かったので、今後の講義が楽しみになった。（情報メディア創成）</a:t>
            </a:r>
            <a:endParaRPr lang="en-US" altLang="ja-JP" sz="1050" dirty="0" smtClean="0"/>
          </a:p>
          <a:p>
            <a:r>
              <a:rPr lang="ja-JP" altLang="en-US" sz="1050" dirty="0" smtClean="0"/>
              <a:t>ドキュメントの流通に興味があるので、具体例を挙げて深く取り上げて欲しい。（情報メディア創成）</a:t>
            </a:r>
            <a:endParaRPr lang="en-US" altLang="ja-JP" sz="1050" dirty="0" smtClean="0"/>
          </a:p>
          <a:p>
            <a:r>
              <a:rPr lang="ja-JP" altLang="en-US" sz="1050" dirty="0" smtClean="0"/>
              <a:t>デジタル文書は私たちが仕事をする上で絶対に書くことのできないものである。その管理方法や作成発信の機能の実現は重要な問題だと思う。（情報メディア創成）</a:t>
            </a:r>
            <a:endParaRPr lang="en-US" altLang="ja-JP" sz="1050" dirty="0" smtClean="0"/>
          </a:p>
          <a:p>
            <a:r>
              <a:rPr lang="ja-JP" altLang="en-US" sz="1050" dirty="0" smtClean="0"/>
              <a:t>デジタルドキュメントという言葉は知っていたが、あまり詳しくは知らなかったので興味深かった。</a:t>
            </a:r>
            <a:r>
              <a:rPr lang="en-US" altLang="ja-JP" sz="1050" dirty="0" smtClean="0"/>
              <a:t>Document</a:t>
            </a:r>
            <a:r>
              <a:rPr lang="ja-JP" altLang="en-US" sz="1050" dirty="0" smtClean="0"/>
              <a:t>の語源についての話はいろいろな語に関連していておもしろかったです。（情報メディア創成）</a:t>
            </a:r>
            <a:endParaRPr lang="en-US" altLang="ja-JP" sz="1050" dirty="0" smtClean="0"/>
          </a:p>
          <a:p>
            <a:r>
              <a:rPr lang="ja-JP" altLang="en-US" sz="1050" dirty="0" smtClean="0"/>
              <a:t>電気的なメディアとデジタルメディアの違いがよくわからなかった。（情報メディア創成）</a:t>
            </a:r>
            <a:endParaRPr lang="en-US" altLang="ja-JP" sz="1050" dirty="0" smtClean="0"/>
          </a:p>
          <a:p>
            <a:r>
              <a:rPr lang="ja-JP" altLang="en-US" sz="1050" dirty="0" smtClean="0"/>
              <a:t>デジタルドキュメントの位置づけが理解できたと思います。電子書籍について興味があるので、電子書籍の回が楽しみです。（情報メディア創成）</a:t>
            </a:r>
            <a:endParaRPr lang="en-US" altLang="ja-JP" sz="1050" dirty="0" smtClean="0"/>
          </a:p>
          <a:p>
            <a:r>
              <a:rPr lang="ja-JP" altLang="en-US" sz="1050" dirty="0" smtClean="0"/>
              <a:t>デジタルドキュメントは今となっては、電子書籍等によって、私たちの周りで普通に触れることができるようになっているが、その普及の背景にはデジタルメディアの普及がとても大きな影響を与えていると思う。今後もデジタルメディアは進歩を続けていくと考えられるので、今後、デジタルドキュメントがどのように変化していくか興味をもった。（情報メディア創成）</a:t>
            </a:r>
            <a:endParaRPr lang="en-US" altLang="ja-JP" sz="1050" dirty="0" smtClean="0"/>
          </a:p>
          <a:p>
            <a:r>
              <a:rPr lang="ja-JP" altLang="en-US" sz="1050" dirty="0" smtClean="0"/>
              <a:t>デジタルドキュメントという言葉は耳にすることがあるが、意味がわかってないので、この授業やレポートを通じて、意味を理解していこうと思う。（情報メディア創成）</a:t>
            </a:r>
            <a:endParaRPr lang="en-US" altLang="ja-JP" sz="1050" dirty="0" smtClean="0"/>
          </a:p>
          <a:p>
            <a:r>
              <a:rPr lang="ja-JP" altLang="en-US" sz="1050" dirty="0" smtClean="0"/>
              <a:t>最近普及の進んでいる電子書籍のトピックスが気になります。（情報メディア創成）</a:t>
            </a:r>
            <a:endParaRPr lang="en-US" altLang="ja-JP" sz="1050" dirty="0" smtClean="0"/>
          </a:p>
          <a:p>
            <a:r>
              <a:rPr lang="en-US" altLang="ja-JP" sz="1050" dirty="0" smtClean="0"/>
              <a:t>1</a:t>
            </a:r>
            <a:r>
              <a:rPr lang="ja-JP" altLang="en-US" sz="1050" dirty="0" smtClean="0"/>
              <a:t>コマ分のスライドを無理に</a:t>
            </a:r>
            <a:r>
              <a:rPr lang="en-US" altLang="ja-JP" sz="1050" dirty="0" smtClean="0"/>
              <a:t>2</a:t>
            </a:r>
            <a:r>
              <a:rPr lang="ja-JP" altLang="en-US" sz="1050" dirty="0" smtClean="0"/>
              <a:t>コマでやろうとした印象を持ちました。もう少しテンポ早くてもよいと思います。（もし次も同じようなスライド数なら）（情報メディア創成）</a:t>
            </a:r>
            <a:endParaRPr lang="en-US" altLang="ja-JP" sz="1050" dirty="0" smtClean="0"/>
          </a:p>
          <a:p>
            <a:r>
              <a:rPr lang="ja-JP" altLang="en-US" sz="1050" dirty="0" smtClean="0"/>
              <a:t>デジタルドキュメント＝電子書籍という認識しかなかったが、それ以上に幅広い事物がそれに内包されると分かり、興味深かった。（情報メディア創成）</a:t>
            </a:r>
            <a:endParaRPr lang="en-US" altLang="ja-JP" sz="1050" dirty="0" smtClean="0"/>
          </a:p>
          <a:p>
            <a:r>
              <a:rPr lang="ja-JP" altLang="en-US" sz="1050" dirty="0" smtClean="0"/>
              <a:t>はっきりと定義できるものというわけでもなくわりと曖昧なものなのだなと思った。（知識情報・図書館）</a:t>
            </a:r>
            <a:endParaRPr lang="en-US" altLang="ja-JP" sz="1050" dirty="0" smtClean="0"/>
          </a:p>
          <a:p>
            <a:r>
              <a:rPr lang="ja-JP" altLang="en-US" sz="1050" dirty="0" smtClean="0"/>
              <a:t>デジタルドキュメントの基礎的な事柄が分かってよかった。（知識情報・図書館）</a:t>
            </a:r>
            <a:endParaRPr lang="en-US" altLang="ja-JP" sz="1050" dirty="0" smtClean="0"/>
          </a:p>
          <a:p>
            <a:r>
              <a:rPr lang="en-US" altLang="ja-JP" sz="1050" dirty="0" smtClean="0"/>
              <a:t>YouTube</a:t>
            </a:r>
            <a:r>
              <a:rPr lang="ja-JP" altLang="en-US" sz="1050" dirty="0" smtClean="0"/>
              <a:t>もディジタルドキュメントという視点は無かったのでありがたかったです。（知識情報・図書館）</a:t>
            </a:r>
            <a:endParaRPr lang="en-US" altLang="ja-JP" sz="1050" dirty="0" smtClean="0"/>
          </a:p>
          <a:p>
            <a:r>
              <a:rPr lang="ja-JP" altLang="en-US" sz="1050" dirty="0" smtClean="0"/>
              <a:t>ディジタルドキュメントの１つである</a:t>
            </a:r>
            <a:r>
              <a:rPr lang="en-US" altLang="ja-JP" sz="1050" dirty="0" smtClean="0"/>
              <a:t>Wikipedia</a:t>
            </a:r>
            <a:r>
              <a:rPr lang="ja-JP" altLang="en-US" sz="1050" dirty="0" smtClean="0"/>
              <a:t>は、私たちに大きな影響を与えた。今ではディジタルドキュメントは無くてはならないものである。（情報メディア創成）</a:t>
            </a:r>
            <a:endParaRPr lang="en-US" altLang="ja-JP" sz="1050" dirty="0" smtClean="0"/>
          </a:p>
          <a:p>
            <a:r>
              <a:rPr lang="ja-JP" altLang="en-US" sz="1050" dirty="0" smtClean="0"/>
              <a:t>ディジタルドキュメントと聞いて、始めは電子書籍のようなモノかな？と漠然と考えていましたが、明確な定義を学ぶことができ、認識を改めることができました。（情報メディア創成）</a:t>
            </a:r>
            <a:endParaRPr lang="en-US" altLang="ja-JP" sz="105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36</a:t>
            </a:fld>
            <a:endParaRPr kumimoji="1" lang="ja-JP"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学術文献の流通</a:t>
            </a:r>
            <a:endParaRPr kumimoji="1" lang="ja-JP" altLang="en-US" dirty="0"/>
          </a:p>
        </p:txBody>
      </p:sp>
      <p:sp>
        <p:nvSpPr>
          <p:cNvPr id="3" name="コンテンツ プレースホルダ 2"/>
          <p:cNvSpPr>
            <a:spLocks noGrp="1"/>
          </p:cNvSpPr>
          <p:nvPr>
            <p:ph idx="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37</a:t>
            </a:fld>
            <a:endParaRPr kumimoji="1" lang="ja-JP" alt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研究者の生態</a:t>
            </a:r>
            <a:r>
              <a:rPr lang="ja-JP" altLang="en-US" dirty="0" smtClean="0"/>
              <a:t>＝モノカキ</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宇陀先生</a:t>
            </a:r>
            <a:endParaRPr kumimoji="1" lang="en-US" altLang="ja-JP" dirty="0" smtClean="0"/>
          </a:p>
          <a:p>
            <a:r>
              <a:rPr lang="ja-JP" altLang="en-US" dirty="0" smtClean="0"/>
              <a:t>森嶋先生</a:t>
            </a:r>
            <a:endParaRPr lang="en-US" altLang="ja-JP" dirty="0" smtClean="0"/>
          </a:p>
          <a:p>
            <a:r>
              <a:rPr kumimoji="1" lang="ja-JP" altLang="en-US" dirty="0" smtClean="0"/>
              <a:t>アハ体験のおじさん</a:t>
            </a:r>
            <a:endParaRPr kumimoji="1" lang="en-US" altLang="ja-JP" dirty="0" smtClean="0"/>
          </a:p>
          <a:p>
            <a:r>
              <a:rPr lang="ja-JP" altLang="en-US" dirty="0" smtClean="0"/>
              <a:t>天皇</a:t>
            </a:r>
            <a:endParaRPr lang="en-US" altLang="ja-JP" dirty="0" smtClean="0"/>
          </a:p>
          <a:p>
            <a:r>
              <a:rPr lang="ja-JP" altLang="en-US" dirty="0" smtClean="0"/>
              <a:t>室伏広治</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38</a:t>
            </a:fld>
            <a:endParaRPr kumimoji="1" lang="ja-JP"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lstStyle/>
          <a:p>
            <a:r>
              <a:rPr kumimoji="1" lang="ja-JP" altLang="en-US" dirty="0" smtClean="0"/>
              <a:t>前回の出席カードから（質疑</a:t>
            </a:r>
            <a:r>
              <a:rPr kumimoji="1" lang="en-US" altLang="ja-JP" dirty="0" smtClean="0"/>
              <a:t>2</a:t>
            </a:r>
            <a:r>
              <a:rPr kumimoji="1" lang="ja-JP" altLang="en-US" dirty="0" smtClean="0"/>
              <a:t>）</a:t>
            </a:r>
            <a:endParaRPr kumimoji="1" lang="ja-JP" altLang="en-US" dirty="0"/>
          </a:p>
        </p:txBody>
      </p:sp>
      <p:sp>
        <p:nvSpPr>
          <p:cNvPr id="3" name="コンテンツ プレースホルダ 2"/>
          <p:cNvSpPr>
            <a:spLocks noGrp="1"/>
          </p:cNvSpPr>
          <p:nvPr>
            <p:ph idx="1"/>
          </p:nvPr>
        </p:nvSpPr>
        <p:spPr>
          <a:xfrm>
            <a:off x="457200" y="1268760"/>
            <a:ext cx="8229600" cy="4925144"/>
          </a:xfrm>
        </p:spPr>
        <p:txBody>
          <a:bodyPr>
            <a:normAutofit/>
          </a:bodyPr>
          <a:lstStyle/>
          <a:p>
            <a:r>
              <a:rPr lang="ja-JP" altLang="en-US" dirty="0" smtClean="0"/>
              <a:t>関連科目</a:t>
            </a:r>
            <a:endParaRPr lang="en-US" altLang="ja-JP" dirty="0" smtClean="0"/>
          </a:p>
          <a:p>
            <a:pPr lvl="1"/>
            <a:r>
              <a:rPr lang="ja-JP" altLang="en-US" dirty="0" smtClean="0"/>
              <a:t>「コンテンツ流通基盤概論」（杉本先生）を追加</a:t>
            </a:r>
            <a:endParaRPr lang="en-US" altLang="ja-JP" dirty="0" smtClean="0"/>
          </a:p>
          <a:p>
            <a:r>
              <a:rPr lang="ja-JP" altLang="en-US" dirty="0" smtClean="0"/>
              <a:t>デジタルドキュメントとは？</a:t>
            </a:r>
            <a:endParaRPr lang="en-US" altLang="ja-JP" dirty="0" smtClean="0"/>
          </a:p>
          <a:p>
            <a:pPr lvl="1"/>
            <a:r>
              <a:rPr lang="ja-JP" altLang="en-US" dirty="0" smtClean="0"/>
              <a:t>電子文書</a:t>
            </a:r>
            <a:endParaRPr lang="en-US" altLang="ja-JP" dirty="0" smtClean="0"/>
          </a:p>
          <a:p>
            <a:pPr lvl="1"/>
            <a:r>
              <a:rPr lang="ja-JP" altLang="en-US" dirty="0" smtClean="0"/>
              <a:t>コンテンツ</a:t>
            </a:r>
            <a:endParaRPr lang="en-US" altLang="ja-JP" dirty="0" smtClean="0"/>
          </a:p>
          <a:p>
            <a:pPr lvl="1"/>
            <a:r>
              <a:rPr lang="ja-JP" altLang="en-US" dirty="0" smtClean="0"/>
              <a:t>ライブラリー</a:t>
            </a:r>
            <a:endParaRPr lang="en-US" altLang="ja-JP" dirty="0" smtClean="0"/>
          </a:p>
          <a:p>
            <a:pPr lvl="1"/>
            <a:r>
              <a:rPr lang="ja-JP" altLang="en-US" dirty="0" smtClean="0"/>
              <a:t>電子出版</a:t>
            </a:r>
            <a:endParaRPr lang="en-US" altLang="ja-JP" dirty="0" smtClean="0"/>
          </a:p>
          <a:p>
            <a:r>
              <a:rPr lang="ja-JP" altLang="en-US" dirty="0" smtClean="0"/>
              <a:t>後半に取り上げる内容</a:t>
            </a:r>
            <a:endParaRPr lang="en-US" altLang="ja-JP" dirty="0" smtClean="0"/>
          </a:p>
          <a:p>
            <a:pPr lvl="1"/>
            <a:r>
              <a:rPr lang="ja-JP" altLang="en-US" dirty="0" smtClean="0"/>
              <a:t>マークアップ言語、</a:t>
            </a:r>
            <a:r>
              <a:rPr lang="en-US" altLang="ja-JP" dirty="0" smtClean="0"/>
              <a:t>XML/SGML</a:t>
            </a:r>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4</a:t>
            </a:fld>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前回の復習</a:t>
            </a:r>
            <a:endParaRPr kumimoji="1" lang="ja-JP" altLang="en-US" dirty="0"/>
          </a:p>
        </p:txBody>
      </p:sp>
      <p:sp>
        <p:nvSpPr>
          <p:cNvPr id="3" name="コンテンツ プレースホルダ 2"/>
          <p:cNvSpPr>
            <a:spLocks noGrp="1"/>
          </p:cNvSpPr>
          <p:nvPr>
            <p:ph idx="1"/>
          </p:nvPr>
        </p:nvSpPr>
        <p:spPr>
          <a:xfrm>
            <a:off x="251520" y="1600200"/>
            <a:ext cx="8712968" cy="4997152"/>
          </a:xfrm>
        </p:spPr>
        <p:txBody>
          <a:bodyPr>
            <a:normAutofit/>
          </a:bodyPr>
          <a:lstStyle/>
          <a:p>
            <a:r>
              <a:rPr kumimoji="1" lang="ja-JP" altLang="en-US" dirty="0" smtClean="0"/>
              <a:t>デジタルドキュメントとは？</a:t>
            </a:r>
            <a:endParaRPr kumimoji="1" lang="en-US" altLang="ja-JP" dirty="0" smtClean="0"/>
          </a:p>
          <a:p>
            <a:pPr lvl="1"/>
            <a:r>
              <a:rPr lang="ja-JP" altLang="en-US" dirty="0" smtClean="0"/>
              <a:t>あまり定まったものは無いが、</a:t>
            </a:r>
            <a:r>
              <a:rPr lang="ja-JP" altLang="en-US" u="sng" dirty="0" smtClean="0"/>
              <a:t>デジタルメディア</a:t>
            </a:r>
            <a:r>
              <a:rPr lang="ja-JP" altLang="en-US" dirty="0" smtClean="0"/>
              <a:t>上で展開される</a:t>
            </a:r>
            <a:r>
              <a:rPr lang="ja-JP" altLang="en-US" u="sng" dirty="0" smtClean="0"/>
              <a:t>ドキュメント</a:t>
            </a:r>
            <a:r>
              <a:rPr lang="ja-JP" altLang="en-US" dirty="0" smtClean="0"/>
              <a:t>。この授業では、</a:t>
            </a:r>
            <a:r>
              <a:rPr lang="ja-JP" altLang="en-US" u="sng" dirty="0" smtClean="0"/>
              <a:t>作成</a:t>
            </a:r>
            <a:r>
              <a:rPr lang="ja-JP" altLang="en-US" dirty="0" smtClean="0"/>
              <a:t>、</a:t>
            </a:r>
            <a:r>
              <a:rPr lang="ja-JP" altLang="en-US" u="sng" dirty="0" smtClean="0"/>
              <a:t>流通</a:t>
            </a:r>
            <a:r>
              <a:rPr lang="ja-JP" altLang="en-US" dirty="0" smtClean="0"/>
              <a:t>、</a:t>
            </a:r>
            <a:r>
              <a:rPr lang="ja-JP" altLang="en-US" u="sng" dirty="0" smtClean="0"/>
              <a:t>利用</a:t>
            </a:r>
            <a:r>
              <a:rPr lang="ja-JP" altLang="en-US" dirty="0" smtClean="0"/>
              <a:t>を扱う。</a:t>
            </a:r>
            <a:endParaRPr lang="en-US" altLang="ja-JP" dirty="0" smtClean="0"/>
          </a:p>
          <a:p>
            <a:r>
              <a:rPr lang="ja-JP" altLang="en-US" dirty="0" smtClean="0"/>
              <a:t>事例：</a:t>
            </a:r>
            <a:endParaRPr lang="en-US" altLang="ja-JP" dirty="0" smtClean="0"/>
          </a:p>
          <a:p>
            <a:pPr lvl="1"/>
            <a:r>
              <a:rPr lang="ja-JP" altLang="en-US" dirty="0" smtClean="0"/>
              <a:t>取扱説明書</a:t>
            </a:r>
            <a:endParaRPr lang="en-US" altLang="ja-JP" dirty="0" smtClean="0"/>
          </a:p>
          <a:p>
            <a:pPr lvl="1"/>
            <a:r>
              <a:rPr lang="ja-JP" altLang="en-US" dirty="0" smtClean="0"/>
              <a:t>電子書籍</a:t>
            </a:r>
            <a:endParaRPr lang="en-US" altLang="ja-JP" dirty="0" smtClean="0"/>
          </a:p>
          <a:p>
            <a:pPr lvl="1"/>
            <a:r>
              <a:rPr lang="ja-JP" altLang="en-US" dirty="0" smtClean="0"/>
              <a:t>学術分野の専門書、論文誌（</a:t>
            </a:r>
            <a:r>
              <a:rPr lang="en-US" altLang="ja-JP" dirty="0" smtClean="0"/>
              <a:t>E</a:t>
            </a:r>
            <a:r>
              <a:rPr lang="ja-JP" altLang="en-US" dirty="0" smtClean="0"/>
              <a:t>ブック、</a:t>
            </a:r>
            <a:r>
              <a:rPr lang="en-US" altLang="ja-JP" dirty="0" smtClean="0"/>
              <a:t>E</a:t>
            </a:r>
            <a:r>
              <a:rPr lang="ja-JP" altLang="en-US" dirty="0" smtClean="0"/>
              <a:t>ジャーナル）</a:t>
            </a:r>
            <a:endParaRPr lang="en-US" altLang="ja-JP" dirty="0" smtClean="0"/>
          </a:p>
          <a:p>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5</a:t>
            </a:fld>
            <a:endParaRPr kumimoji="1"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デジタルドキュメントとは？</a:t>
            </a:r>
            <a:r>
              <a:rPr lang="ja-JP" altLang="en-US" dirty="0" smtClean="0"/>
              <a:t>（</a:t>
            </a:r>
            <a:r>
              <a:rPr kumimoji="1" lang="ja-JP" altLang="en-US" dirty="0" smtClean="0"/>
              <a:t>補足）</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デジタルドキュメントとデジタルコンテンツ</a:t>
            </a:r>
            <a:endParaRPr lang="en-US" altLang="ja-JP" dirty="0" smtClean="0"/>
          </a:p>
          <a:p>
            <a:r>
              <a:rPr lang="ja-JP" altLang="en-US" dirty="0" smtClean="0"/>
              <a:t>デジタルドキュメントと図書館、電子図書館（デジタルライブラリー）</a:t>
            </a:r>
            <a:endParaRPr lang="en-US" altLang="ja-JP" dirty="0" smtClean="0"/>
          </a:p>
          <a:p>
            <a:r>
              <a:rPr lang="ja-JP" altLang="en-US" dirty="0" smtClean="0"/>
              <a:t>デジタルドキュメントと電子出版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6</a:t>
            </a:fld>
            <a:endParaRPr kumimoji="1"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a:t>
            </a:r>
            <a:r>
              <a:rPr kumimoji="1" lang="en-US" altLang="ja-JP" dirty="0" smtClean="0"/>
              <a:t/>
            </a:r>
            <a:br>
              <a:rPr kumimoji="1" lang="en-US" altLang="ja-JP" dirty="0" smtClean="0"/>
            </a:br>
            <a:r>
              <a:rPr kumimoji="1" lang="ja-JP" altLang="en-US" dirty="0" smtClean="0"/>
              <a:t>デジタルコンテンツ</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ドキュメントとコンテンツはいずれも「内容」を指す言葉</a:t>
            </a:r>
            <a:endParaRPr lang="en-US" altLang="ja-JP" dirty="0" smtClean="0"/>
          </a:p>
          <a:p>
            <a:r>
              <a:rPr lang="ja-JP" altLang="en-US" dirty="0" smtClean="0"/>
              <a:t>使われる領域も重なることが多い</a:t>
            </a:r>
            <a:endParaRPr lang="en-US" altLang="ja-JP" dirty="0" smtClean="0"/>
          </a:p>
          <a:p>
            <a:pPr lvl="1"/>
            <a:r>
              <a:rPr lang="ja-JP" altLang="en-US" dirty="0" smtClean="0"/>
              <a:t>コンテンツとドキュメントのいずれも、ひとによる「解釈」を要する点を考慮。</a:t>
            </a:r>
            <a:endParaRPr lang="en-US" altLang="ja-JP" dirty="0" smtClean="0"/>
          </a:p>
          <a:p>
            <a:r>
              <a:rPr lang="ja-JP" altLang="en-US" dirty="0" smtClean="0"/>
              <a:t>ドキュメントと呼称する場合は、ある程度、テキスト的なコンテンツ（ </a:t>
            </a:r>
            <a:r>
              <a:rPr lang="en-US" altLang="ja-JP" dirty="0" smtClean="0"/>
              <a:t>textual contents</a:t>
            </a:r>
            <a:r>
              <a:rPr lang="ja-JP" altLang="en-US" dirty="0" smtClean="0"/>
              <a:t>）であることが多い。</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7</a:t>
            </a:fld>
            <a:endParaRPr kumimoji="1"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デジタルドキュメントと図書館</a:t>
            </a:r>
            <a:r>
              <a:rPr lang="ja-JP" altLang="en-US" dirty="0" smtClean="0"/>
              <a:t>、</a:t>
            </a:r>
            <a:r>
              <a:rPr kumimoji="1" lang="ja-JP" altLang="en-US" dirty="0" smtClean="0"/>
              <a:t>電子図書館（デジタルライブラリー）</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図書館はサービス主体</a:t>
            </a:r>
            <a:endParaRPr kumimoji="1" lang="en-US" altLang="ja-JP" dirty="0" smtClean="0"/>
          </a:p>
          <a:p>
            <a:r>
              <a:rPr kumimoji="1" lang="ja-JP" altLang="en-US" dirty="0" smtClean="0"/>
              <a:t>電子図書館（</a:t>
            </a:r>
            <a:r>
              <a:rPr kumimoji="1" lang="en-US" altLang="ja-JP" dirty="0" smtClean="0"/>
              <a:t>digital library</a:t>
            </a:r>
            <a:r>
              <a:rPr kumimoji="1" lang="ja-JP" altLang="en-US" dirty="0" smtClean="0"/>
              <a:t>）は、デジタルメディア上におけるサービス</a:t>
            </a:r>
            <a:endParaRPr lang="en-US" altLang="ja-JP" dirty="0" smtClean="0"/>
          </a:p>
          <a:p>
            <a:pPr lvl="1"/>
            <a:r>
              <a:rPr kumimoji="1" lang="ja-JP" altLang="en-US" dirty="0" smtClean="0"/>
              <a:t>電子図書館は、サービス機能（収集、検索、蓄積、保存）を持つ。</a:t>
            </a:r>
            <a:endParaRPr kumimoji="1" lang="en-US" altLang="ja-JP" dirty="0" smtClean="0"/>
          </a:p>
          <a:p>
            <a:pPr lvl="1"/>
            <a:r>
              <a:rPr kumimoji="1" lang="ja-JP" altLang="en-US" dirty="0" smtClean="0"/>
              <a:t>サービスの対象がデジタルドキュメントであることは多い。</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8</a:t>
            </a:fld>
            <a:endParaRPr kumimoji="1" lang="ja-JP"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デジタルドキュメントと出版、電子出版</a:t>
            </a:r>
            <a:endParaRPr kumimoji="1" lang="ja-JP" altLang="en-US" dirty="0"/>
          </a:p>
        </p:txBody>
      </p:sp>
      <p:sp>
        <p:nvSpPr>
          <p:cNvPr id="3" name="コンテンツ プレースホルダ 2"/>
          <p:cNvSpPr>
            <a:spLocks noGrp="1"/>
          </p:cNvSpPr>
          <p:nvPr>
            <p:ph idx="1"/>
          </p:nvPr>
        </p:nvSpPr>
        <p:spPr>
          <a:xfrm>
            <a:off x="457200" y="1600200"/>
            <a:ext cx="8229600" cy="4997152"/>
          </a:xfrm>
        </p:spPr>
        <p:txBody>
          <a:bodyPr>
            <a:normAutofit fontScale="85000" lnSpcReduction="20000"/>
          </a:bodyPr>
          <a:lstStyle/>
          <a:p>
            <a:r>
              <a:rPr kumimoji="1" lang="en-US" altLang="ja-JP" dirty="0" smtClean="0"/>
              <a:t>Publishing </a:t>
            </a:r>
            <a:r>
              <a:rPr kumimoji="1" lang="ja-JP" altLang="en-US" dirty="0" smtClean="0"/>
              <a:t>（← </a:t>
            </a:r>
            <a:r>
              <a:rPr kumimoji="1" lang="en-US" altLang="ja-JP" dirty="0" smtClean="0"/>
              <a:t>publish </a:t>
            </a:r>
            <a:r>
              <a:rPr kumimoji="1" lang="ja-JP" altLang="en-US" dirty="0" smtClean="0"/>
              <a:t>← </a:t>
            </a:r>
            <a:r>
              <a:rPr kumimoji="1" lang="en-US" altLang="ja-JP" dirty="0" smtClean="0"/>
              <a:t>public</a:t>
            </a:r>
            <a:r>
              <a:rPr kumimoji="1" lang="ja-JP" altLang="en-US" dirty="0" smtClean="0"/>
              <a:t>）</a:t>
            </a:r>
            <a:endParaRPr kumimoji="1" lang="en-US" altLang="ja-JP" dirty="0" smtClean="0"/>
          </a:p>
          <a:p>
            <a:pPr lvl="1"/>
            <a:r>
              <a:rPr lang="ja-JP" altLang="en-US" dirty="0" smtClean="0"/>
              <a:t>刊行する。</a:t>
            </a:r>
            <a:endParaRPr lang="en-US" altLang="ja-JP" dirty="0" smtClean="0"/>
          </a:p>
          <a:p>
            <a:pPr lvl="1"/>
            <a:r>
              <a:rPr lang="ja-JP" altLang="en-US" dirty="0" smtClean="0"/>
              <a:t>公開すること。</a:t>
            </a:r>
            <a:endParaRPr lang="en-US" altLang="ja-JP" dirty="0" smtClean="0"/>
          </a:p>
          <a:p>
            <a:pPr lvl="1"/>
            <a:r>
              <a:rPr kumimoji="1" lang="ja-JP" altLang="en-US" dirty="0" smtClean="0"/>
              <a:t>ドキュメントを作り、配布すること。</a:t>
            </a:r>
            <a:endParaRPr kumimoji="1" lang="en-US" altLang="ja-JP" dirty="0" smtClean="0"/>
          </a:p>
          <a:p>
            <a:pPr lvl="1"/>
            <a:r>
              <a:rPr lang="ja-JP" altLang="en-US" dirty="0" smtClean="0"/>
              <a:t>媒体や方法を問わない。</a:t>
            </a:r>
            <a:endParaRPr lang="en-US" altLang="ja-JP" dirty="0" smtClean="0"/>
          </a:p>
          <a:p>
            <a:r>
              <a:rPr kumimoji="1" lang="ja-JP" altLang="en-US" dirty="0" smtClean="0"/>
              <a:t>出版：</a:t>
            </a:r>
            <a:endParaRPr kumimoji="1" lang="en-US" altLang="ja-JP" dirty="0" smtClean="0"/>
          </a:p>
          <a:p>
            <a:pPr lvl="1"/>
            <a:r>
              <a:rPr kumimoji="1" lang="ja-JP" altLang="en-US" dirty="0" smtClean="0"/>
              <a:t>「版」は板，木版印刷を指す。</a:t>
            </a:r>
            <a:endParaRPr kumimoji="1" lang="en-US" altLang="ja-JP" dirty="0" smtClean="0"/>
          </a:p>
          <a:p>
            <a:pPr lvl="1"/>
            <a:r>
              <a:rPr lang="ja-JP" altLang="en-US" dirty="0" smtClean="0"/>
              <a:t>技術、媒体から生まれた用語</a:t>
            </a:r>
            <a:endParaRPr lang="en-US" altLang="ja-JP" dirty="0" smtClean="0"/>
          </a:p>
          <a:p>
            <a:r>
              <a:rPr kumimoji="1" lang="en-US" altLang="ja-JP" dirty="0" smtClean="0"/>
              <a:t>Digital publishing</a:t>
            </a:r>
          </a:p>
          <a:p>
            <a:pPr lvl="1"/>
            <a:r>
              <a:rPr kumimoji="1" lang="ja-JP" altLang="en-US" dirty="0" smtClean="0"/>
              <a:t>電算化</a:t>
            </a:r>
            <a:endParaRPr lang="en-US" altLang="ja-JP" dirty="0" smtClean="0"/>
          </a:p>
          <a:p>
            <a:pPr lvl="1"/>
            <a:r>
              <a:rPr kumimoji="1" lang="ja-JP" altLang="en-US" dirty="0" smtClean="0"/>
              <a:t>デジタルメディアでの作成、配信</a:t>
            </a:r>
            <a:endParaRPr kumimoji="1" lang="en-US" altLang="ja-JP" dirty="0" smtClean="0"/>
          </a:p>
          <a:p>
            <a:r>
              <a:rPr kumimoji="1" lang="ja-JP" altLang="en-US" dirty="0" smtClean="0"/>
              <a:t>（編集、</a:t>
            </a:r>
            <a:r>
              <a:rPr lang="ja-JP" altLang="en-US" dirty="0" smtClean="0"/>
              <a:t>編纂）</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9</a:t>
            </a:fld>
            <a:endParaRPr kumimoji="1" lang="ja-JP" altLang="en-US"/>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1724</TotalTime>
  <Words>2936</Words>
  <Application>Microsoft Office PowerPoint</Application>
  <PresentationFormat>画面に合わせる (4:3)</PresentationFormat>
  <Paragraphs>308</Paragraphs>
  <Slides>38</Slides>
  <Notes>1</Notes>
  <HiddenSlides>6</HiddenSlides>
  <MMClips>0</MMClips>
  <ScaleCrop>false</ScaleCrop>
  <HeadingPairs>
    <vt:vector size="4" baseType="variant">
      <vt:variant>
        <vt:lpstr>テーマ</vt:lpstr>
      </vt:variant>
      <vt:variant>
        <vt:i4>1</vt:i4>
      </vt:variant>
      <vt:variant>
        <vt:lpstr>スライド タイトル</vt:lpstr>
      </vt:variant>
      <vt:variant>
        <vt:i4>38</vt:i4>
      </vt:variant>
    </vt:vector>
  </HeadingPairs>
  <TitlesOfParts>
    <vt:vector size="39" baseType="lpstr">
      <vt:lpstr>Office テーマ</vt:lpstr>
      <vt:lpstr>ディジタルドキュメント（2）</vt:lpstr>
      <vt:lpstr>本日のお品書き</vt:lpstr>
      <vt:lpstr>前回の出席カードから（質疑）</vt:lpstr>
      <vt:lpstr>前回の出席カードから（質疑2）</vt:lpstr>
      <vt:lpstr>前回の復習</vt:lpstr>
      <vt:lpstr>デジタルドキュメントとは？（補足）</vt:lpstr>
      <vt:lpstr>デジタルドキュメントと デジタルコンテンツ</vt:lpstr>
      <vt:lpstr>デジタルドキュメントと図書館、電子図書館（デジタルライブラリー）</vt:lpstr>
      <vt:lpstr>デジタルドキュメントと出版、電子出版</vt:lpstr>
      <vt:lpstr>学術分野のデジタルドキュメント</vt:lpstr>
      <vt:lpstr>学術分野のデジタルドキュメント</vt:lpstr>
      <vt:lpstr>学術情報のライフサイクル</vt:lpstr>
      <vt:lpstr>スライド 13</vt:lpstr>
      <vt:lpstr>論文の実例（１）</vt:lpstr>
      <vt:lpstr>スライド 15</vt:lpstr>
      <vt:lpstr>スライド 16</vt:lpstr>
      <vt:lpstr>スライド 17</vt:lpstr>
      <vt:lpstr>スライド 18</vt:lpstr>
      <vt:lpstr>スライド 19</vt:lpstr>
      <vt:lpstr>スライド 20</vt:lpstr>
      <vt:lpstr>学術分野における電子ジャーナルの歴史</vt:lpstr>
      <vt:lpstr>電子ジャーナルの規模・変遷</vt:lpstr>
      <vt:lpstr>電子ジャーナルの受容</vt:lpstr>
      <vt:lpstr>スライド 24</vt:lpstr>
      <vt:lpstr>電子ジャーナル利用の浸透度（自然科学系）</vt:lpstr>
      <vt:lpstr>論文の要素、構造</vt:lpstr>
      <vt:lpstr>論文の要素、構造（図表）</vt:lpstr>
      <vt:lpstr>論文の要素、構造（文献参照）</vt:lpstr>
      <vt:lpstr>論文の要素、構造</vt:lpstr>
      <vt:lpstr>スライド 30</vt:lpstr>
      <vt:lpstr>本日のまとめ</vt:lpstr>
      <vt:lpstr>最後に</vt:lpstr>
      <vt:lpstr>スライド 33</vt:lpstr>
      <vt:lpstr>前回の出席カードから（質疑）</vt:lpstr>
      <vt:lpstr>前回の出席カードから（質疑2）</vt:lpstr>
      <vt:lpstr>前回の出席カードから（感想）</vt:lpstr>
      <vt:lpstr>学術文献の流通</vt:lpstr>
      <vt:lpstr>研究者の生態＝モノカキ</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ディジタルドキュメント（2）</dc:title>
  <dc:creator>Masao Takaku</dc:creator>
  <cp:lastModifiedBy>Masao Takaku</cp:lastModifiedBy>
  <cp:revision>403</cp:revision>
  <dcterms:created xsi:type="dcterms:W3CDTF">2013-04-19T04:58:58Z</dcterms:created>
  <dcterms:modified xsi:type="dcterms:W3CDTF">2013-04-25T02:33:40Z</dcterms:modified>
</cp:coreProperties>
</file>